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notesMasterIdLst>
    <p:notesMasterId r:id="rId82"/>
  </p:notesMasterIdLst>
  <p:sldIdLst>
    <p:sldId id="296" r:id="rId2"/>
    <p:sldId id="297" r:id="rId3"/>
    <p:sldId id="299" r:id="rId4"/>
    <p:sldId id="300" r:id="rId5"/>
    <p:sldId id="383" r:id="rId6"/>
    <p:sldId id="307" r:id="rId7"/>
    <p:sldId id="308" r:id="rId8"/>
    <p:sldId id="309" r:id="rId9"/>
    <p:sldId id="310" r:id="rId10"/>
    <p:sldId id="311" r:id="rId11"/>
    <p:sldId id="312" r:id="rId12"/>
    <p:sldId id="313" r:id="rId13"/>
    <p:sldId id="382" r:id="rId14"/>
    <p:sldId id="314" r:id="rId15"/>
    <p:sldId id="315" r:id="rId16"/>
    <p:sldId id="316" r:id="rId17"/>
    <p:sldId id="384" r:id="rId18"/>
    <p:sldId id="317" r:id="rId19"/>
    <p:sldId id="319" r:id="rId20"/>
    <p:sldId id="318" r:id="rId21"/>
    <p:sldId id="320" r:id="rId22"/>
    <p:sldId id="322" r:id="rId23"/>
    <p:sldId id="321" r:id="rId24"/>
    <p:sldId id="323" r:id="rId25"/>
    <p:sldId id="324" r:id="rId26"/>
    <p:sldId id="325" r:id="rId27"/>
    <p:sldId id="327" r:id="rId28"/>
    <p:sldId id="328" r:id="rId29"/>
    <p:sldId id="329" r:id="rId30"/>
    <p:sldId id="330" r:id="rId31"/>
    <p:sldId id="331" r:id="rId32"/>
    <p:sldId id="332" r:id="rId33"/>
    <p:sldId id="333" r:id="rId34"/>
    <p:sldId id="335" r:id="rId35"/>
    <p:sldId id="334"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1" r:id="rId51"/>
    <p:sldId id="352" r:id="rId52"/>
    <p:sldId id="353" r:id="rId53"/>
    <p:sldId id="373" r:id="rId54"/>
    <p:sldId id="370" r:id="rId55"/>
    <p:sldId id="375" r:id="rId56"/>
    <p:sldId id="374" r:id="rId57"/>
    <p:sldId id="354" r:id="rId58"/>
    <p:sldId id="355" r:id="rId59"/>
    <p:sldId id="356" r:id="rId60"/>
    <p:sldId id="371" r:id="rId61"/>
    <p:sldId id="379" r:id="rId62"/>
    <p:sldId id="376" r:id="rId63"/>
    <p:sldId id="377" r:id="rId64"/>
    <p:sldId id="378" r:id="rId65"/>
    <p:sldId id="380" r:id="rId66"/>
    <p:sldId id="381" r:id="rId67"/>
    <p:sldId id="357" r:id="rId68"/>
    <p:sldId id="358" r:id="rId69"/>
    <p:sldId id="359" r:id="rId70"/>
    <p:sldId id="360" r:id="rId71"/>
    <p:sldId id="361" r:id="rId72"/>
    <p:sldId id="362" r:id="rId73"/>
    <p:sldId id="363" r:id="rId74"/>
    <p:sldId id="364" r:id="rId75"/>
    <p:sldId id="365" r:id="rId76"/>
    <p:sldId id="366" r:id="rId77"/>
    <p:sldId id="367" r:id="rId78"/>
    <p:sldId id="369" r:id="rId79"/>
    <p:sldId id="368" r:id="rId80"/>
    <p:sldId id="306" r:id="rId8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66"/>
    <a:srgbClr val="FFFFFF"/>
    <a:srgbClr val="FFFF00"/>
    <a:srgbClr val="6767FF"/>
    <a:srgbClr val="FFFFCC"/>
    <a:srgbClr val="FFCC00"/>
    <a:srgbClr val="FFCC9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3" d="100"/>
          <a:sy n="63" d="100"/>
        </p:scale>
        <p:origin x="-720"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3683FA-0560-4266-A2CA-8A7D404C35FD}" type="datetimeFigureOut">
              <a:rPr lang="en-US" smtClean="0"/>
              <a:t>11/5/2016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17076B-8A0A-4D88-8A59-70E1D7445D20}" type="slidenum">
              <a:rPr lang="en-US" smtClean="0"/>
              <a:t>‹#›</a:t>
            </a:fld>
            <a:endParaRPr lang="en-US"/>
          </a:p>
        </p:txBody>
      </p:sp>
    </p:spTree>
    <p:extLst>
      <p:ext uri="{BB962C8B-B14F-4D97-AF65-F5344CB8AC3E}">
        <p14:creationId xmlns:p14="http://schemas.microsoft.com/office/powerpoint/2010/main" val="902542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7950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3653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5656" y="274638"/>
            <a:ext cx="7211144"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621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56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7893" name="Rectangle 5"/>
          <p:cNvSpPr>
            <a:spLocks noGrp="1" noChangeArrowheads="1"/>
          </p:cNvSpPr>
          <p:nvPr>
            <p:ph type="ctrTitle"/>
          </p:nvPr>
        </p:nvSpPr>
        <p:spPr>
          <a:xfrm>
            <a:off x="395288" y="1219200"/>
            <a:ext cx="8062912" cy="1933575"/>
          </a:xfrm>
        </p:spPr>
        <p:txBody>
          <a:bodyPr anchor="b"/>
          <a:lstStyle>
            <a:lvl1pPr algn="r">
              <a:defRPr sz="4400"/>
            </a:lvl1pPr>
          </a:lstStyle>
          <a:p>
            <a:r>
              <a:rPr lang="sr-Latn-CS"/>
              <a:t>Click to edit Master title style</a:t>
            </a:r>
          </a:p>
        </p:txBody>
      </p:sp>
      <p:sp>
        <p:nvSpPr>
          <p:cNvPr id="37894" name="Rectangle 6"/>
          <p:cNvSpPr>
            <a:spLocks noGrp="1" noChangeArrowheads="1"/>
          </p:cNvSpPr>
          <p:nvPr>
            <p:ph type="subTitle" idx="1"/>
          </p:nvPr>
        </p:nvSpPr>
        <p:spPr>
          <a:xfrm>
            <a:off x="3348038" y="3505200"/>
            <a:ext cx="5110162" cy="1752600"/>
          </a:xfrm>
        </p:spPr>
        <p:txBody>
          <a:bodyPr/>
          <a:lstStyle>
            <a:lvl1pPr marL="0" indent="0" algn="r">
              <a:buFont typeface="Wingdings" pitchFamily="2" charset="2"/>
              <a:buNone/>
              <a:defRPr/>
            </a:lvl1pPr>
          </a:lstStyle>
          <a:p>
            <a:r>
              <a:rPr lang="sr-Latn-CS"/>
              <a:t>Click to edit Master subtitle style</a:t>
            </a:r>
          </a:p>
        </p:txBody>
      </p:sp>
      <p:sp>
        <p:nvSpPr>
          <p:cNvPr id="5" name="Rectangle 2"/>
          <p:cNvSpPr>
            <a:spLocks noGrp="1" noChangeArrowheads="1"/>
          </p:cNvSpPr>
          <p:nvPr>
            <p:ph type="dt" sz="half" idx="10"/>
          </p:nvPr>
        </p:nvSpPr>
        <p:spPr>
          <a:xfrm>
            <a:off x="457200" y="6248400"/>
            <a:ext cx="2133600" cy="457200"/>
          </a:xfrm>
          <a:prstGeom prst="rect">
            <a:avLst/>
          </a:prstGeom>
        </p:spPr>
        <p:txBody>
          <a:bodyPr/>
          <a:lstStyle>
            <a:lvl1pPr defTabSz="914400">
              <a:buClrTx/>
              <a:buSzTx/>
              <a:defRPr/>
            </a:lvl1pPr>
          </a:lstStyle>
          <a:p>
            <a:pPr>
              <a:defRPr/>
            </a:pPr>
            <a:endParaRPr lang="sr-Latn-CS">
              <a:solidFill>
                <a:srgbClr val="000000"/>
              </a:solidFill>
            </a:endParaRPr>
          </a:p>
        </p:txBody>
      </p:sp>
      <p:sp>
        <p:nvSpPr>
          <p:cNvPr id="6" name="Rectangle 3"/>
          <p:cNvSpPr>
            <a:spLocks noGrp="1" noChangeArrowheads="1"/>
          </p:cNvSpPr>
          <p:nvPr>
            <p:ph type="ftr" sz="quarter" idx="11"/>
          </p:nvPr>
        </p:nvSpPr>
        <p:spPr>
          <a:xfrm>
            <a:off x="3124200" y="6248400"/>
            <a:ext cx="2895600" cy="457200"/>
          </a:xfrm>
          <a:prstGeom prst="rect">
            <a:avLst/>
          </a:prstGeom>
        </p:spPr>
        <p:txBody>
          <a:bodyPr/>
          <a:lstStyle>
            <a:lvl1pPr defTabSz="914400">
              <a:buClrTx/>
              <a:buSzTx/>
              <a:defRPr>
                <a:solidFill>
                  <a:srgbClr val="000000"/>
                </a:solidFill>
              </a:defRPr>
            </a:lvl1pPr>
          </a:lstStyle>
          <a:p>
            <a:pPr>
              <a:defRPr/>
            </a:pPr>
            <a:endParaRPr lang="sr-Latn-CS"/>
          </a:p>
        </p:txBody>
      </p:sp>
      <p:sp>
        <p:nvSpPr>
          <p:cNvPr id="7" name="Rectangle 4"/>
          <p:cNvSpPr>
            <a:spLocks noGrp="1" noChangeArrowheads="1"/>
          </p:cNvSpPr>
          <p:nvPr>
            <p:ph type="sldNum" sz="quarter" idx="12"/>
          </p:nvPr>
        </p:nvSpPr>
        <p:spPr bwMode="auto">
          <a:xfrm>
            <a:off x="6553200" y="6248400"/>
            <a:ext cx="2133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defTabSz="457200">
              <a:buClr>
                <a:srgbClr val="000000"/>
              </a:buClr>
              <a:buSzPct val="100000"/>
              <a:buFont typeface="Times New Roman" pitchFamily="16" charset="0"/>
              <a:buNone/>
              <a:defRPr sz="1000">
                <a:solidFill>
                  <a:srgbClr val="FFFFFF"/>
                </a:solidFill>
                <a:cs typeface="Arial" charset="0"/>
              </a:defRPr>
            </a:lvl1pPr>
          </a:lstStyle>
          <a:p>
            <a:pPr>
              <a:defRPr/>
            </a:pPr>
            <a:fld id="{E16DCED9-05A6-4110-B5B3-7BC3E1F55830}" type="slidenum">
              <a:rPr lang="sr-Latn-CS"/>
              <a:pPr>
                <a:defRPr/>
              </a:pPr>
              <a:t>‹#›</a:t>
            </a:fld>
            <a:endParaRPr lang="sr-Latn-CS"/>
          </a:p>
        </p:txBody>
      </p:sp>
      <p:pic>
        <p:nvPicPr>
          <p:cNvPr id="8" name="Picture 2" descr="C:\Courses\PmfBl TI IP 2016-17\Predavanja\Zgrada.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5536" y="2142863"/>
            <a:ext cx="3556596" cy="459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4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771302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96"/>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457200" y="1600200"/>
            <a:ext cx="8229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sr-Latn-CS" altLang="en-US" dirty="0" smtClean="0"/>
              <a:t>Click to edit Master text styles</a:t>
            </a:r>
          </a:p>
          <a:p>
            <a:pPr lvl="1"/>
            <a:r>
              <a:rPr lang="sr-Latn-CS" altLang="en-US" dirty="0" smtClean="0"/>
              <a:t>Second level</a:t>
            </a:r>
          </a:p>
          <a:p>
            <a:pPr lvl="2"/>
            <a:r>
              <a:rPr lang="sr-Latn-CS" altLang="en-US" dirty="0" smtClean="0"/>
              <a:t>Third level</a:t>
            </a:r>
          </a:p>
          <a:p>
            <a:pPr lvl="3"/>
            <a:r>
              <a:rPr lang="sr-Latn-CS" altLang="en-US" dirty="0" smtClean="0"/>
              <a:t>Fourth level</a:t>
            </a:r>
          </a:p>
          <a:p>
            <a:pPr lvl="4"/>
            <a:r>
              <a:rPr lang="sr-Latn-CS" altLang="en-US" dirty="0" smtClean="0"/>
              <a:t>Fifth level</a:t>
            </a:r>
          </a:p>
        </p:txBody>
      </p:sp>
      <p:sp>
        <p:nvSpPr>
          <p:cNvPr id="1027" name="Rectangle 5"/>
          <p:cNvSpPr>
            <a:spLocks noGrp="1" noChangeArrowheads="1"/>
          </p:cNvSpPr>
          <p:nvPr>
            <p:ph type="title"/>
          </p:nvPr>
        </p:nvSpPr>
        <p:spPr bwMode="auto">
          <a:xfrm>
            <a:off x="1835150" y="549275"/>
            <a:ext cx="68516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sr-Latn-CS" altLang="en-US" dirty="0" err="1" smtClean="0"/>
              <a:t>Click</a:t>
            </a:r>
            <a:r>
              <a:rPr lang="sr-Latn-CS" altLang="en-US" dirty="0" smtClean="0"/>
              <a:t> to </a:t>
            </a:r>
            <a:r>
              <a:rPr lang="sr-Latn-CS" altLang="en-US" dirty="0" err="1" smtClean="0"/>
              <a:t>edit</a:t>
            </a:r>
            <a:r>
              <a:rPr lang="sr-Latn-CS" altLang="en-US" dirty="0" smtClean="0"/>
              <a:t> </a:t>
            </a:r>
            <a:r>
              <a:rPr lang="sr-Latn-CS" altLang="en-US" dirty="0" err="1" smtClean="0"/>
              <a:t>Master</a:t>
            </a:r>
            <a:r>
              <a:rPr lang="sr-Latn-CS" altLang="en-US" dirty="0" smtClean="0"/>
              <a:t> </a:t>
            </a:r>
            <a:r>
              <a:rPr lang="sr-Latn-CS" altLang="en-US" dirty="0" err="1" smtClean="0"/>
              <a:t>title</a:t>
            </a:r>
            <a:r>
              <a:rPr lang="sr-Latn-CS" altLang="en-US" dirty="0" smtClean="0"/>
              <a:t> </a:t>
            </a:r>
            <a:r>
              <a:rPr lang="sr-Latn-CS" altLang="en-US" dirty="0" err="1" smtClean="0"/>
              <a:t>style</a:t>
            </a:r>
            <a:endParaRPr lang="sr-Latn-CS" altLang="en-US" dirty="0" smtClean="0"/>
          </a:p>
        </p:txBody>
      </p:sp>
      <p:sp>
        <p:nvSpPr>
          <p:cNvPr id="1029" name="Text Box 6"/>
          <p:cNvSpPr txBox="1">
            <a:spLocks noChangeArrowheads="1"/>
          </p:cNvSpPr>
          <p:nvPr userDrawn="1"/>
        </p:nvSpPr>
        <p:spPr bwMode="auto">
          <a:xfrm>
            <a:off x="8493121" y="274072"/>
            <a:ext cx="46038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457200" eaLnBrk="0" hangingPunct="0">
              <a:defRPr>
                <a:solidFill>
                  <a:schemeClr val="tx1"/>
                </a:solidFill>
                <a:latin typeface="Arial" charset="0"/>
              </a:defRPr>
            </a:lvl1pPr>
            <a:lvl2pPr marL="742950" indent="-285750" defTabSz="457200" eaLnBrk="0" hangingPunct="0">
              <a:defRPr>
                <a:solidFill>
                  <a:schemeClr val="tx1"/>
                </a:solidFill>
                <a:latin typeface="Arial" charset="0"/>
              </a:defRPr>
            </a:lvl2pPr>
            <a:lvl3pPr marL="1143000" indent="-228600" defTabSz="457200" eaLnBrk="0" hangingPunct="0">
              <a:defRPr>
                <a:solidFill>
                  <a:schemeClr val="tx1"/>
                </a:solidFill>
                <a:latin typeface="Arial" charset="0"/>
              </a:defRPr>
            </a:lvl3pPr>
            <a:lvl4pPr marL="1600200" indent="-228600" defTabSz="457200" eaLnBrk="0" hangingPunct="0">
              <a:defRPr>
                <a:solidFill>
                  <a:schemeClr val="tx1"/>
                </a:solidFill>
                <a:latin typeface="Arial" charset="0"/>
              </a:defRPr>
            </a:lvl4pPr>
            <a:lvl5pPr marL="2057400" indent="-228600" defTabSz="457200" eaLnBrk="0" hangingPunct="0">
              <a:defRPr>
                <a:solidFill>
                  <a:schemeClr val="tx1"/>
                </a:solidFill>
                <a:latin typeface="Arial" charset="0"/>
              </a:defRPr>
            </a:lvl5pPr>
            <a:lvl6pPr marL="2514600" indent="-228600" defTabSz="457200" eaLnBrk="0" fontAlgn="base" hangingPunct="0">
              <a:spcBef>
                <a:spcPct val="0"/>
              </a:spcBef>
              <a:spcAft>
                <a:spcPct val="0"/>
              </a:spcAft>
              <a:defRPr>
                <a:solidFill>
                  <a:schemeClr val="tx1"/>
                </a:solidFill>
                <a:latin typeface="Arial" charset="0"/>
              </a:defRPr>
            </a:lvl6pPr>
            <a:lvl7pPr marL="2971800" indent="-228600" defTabSz="457200" eaLnBrk="0" fontAlgn="base" hangingPunct="0">
              <a:spcBef>
                <a:spcPct val="0"/>
              </a:spcBef>
              <a:spcAft>
                <a:spcPct val="0"/>
              </a:spcAft>
              <a:defRPr>
                <a:solidFill>
                  <a:schemeClr val="tx1"/>
                </a:solidFill>
                <a:latin typeface="Arial" charset="0"/>
              </a:defRPr>
            </a:lvl7pPr>
            <a:lvl8pPr marL="3429000" indent="-228600" defTabSz="457200" eaLnBrk="0" fontAlgn="base" hangingPunct="0">
              <a:spcBef>
                <a:spcPct val="0"/>
              </a:spcBef>
              <a:spcAft>
                <a:spcPct val="0"/>
              </a:spcAft>
              <a:defRPr>
                <a:solidFill>
                  <a:schemeClr val="tx1"/>
                </a:solidFill>
                <a:latin typeface="Arial" charset="0"/>
              </a:defRPr>
            </a:lvl8pPr>
            <a:lvl9pPr marL="3886200" indent="-228600" defTabSz="457200" eaLnBrk="0" fontAlgn="base" hangingPunct="0">
              <a:spcBef>
                <a:spcPct val="0"/>
              </a:spcBef>
              <a:spcAft>
                <a:spcPct val="0"/>
              </a:spcAft>
              <a:defRPr>
                <a:solidFill>
                  <a:schemeClr val="tx1"/>
                </a:solidFill>
                <a:latin typeface="Arial" charset="0"/>
              </a:defRPr>
            </a:lvl9pPr>
          </a:lstStyle>
          <a:p>
            <a:pPr algn="ctr">
              <a:spcBef>
                <a:spcPct val="50000"/>
              </a:spcBef>
              <a:buClr>
                <a:srgbClr val="000000"/>
              </a:buClr>
              <a:buSzPct val="100000"/>
              <a:buFont typeface="Times New Roman" pitchFamily="18" charset="0"/>
              <a:buNone/>
              <a:defRPr/>
            </a:pPr>
            <a:r>
              <a:rPr lang="en-US" sz="800" dirty="0" smtClean="0">
                <a:solidFill>
                  <a:srgbClr val="6767FF"/>
                </a:solidFill>
                <a:latin typeface="Times New Roman" pitchFamily="18" charset="0"/>
                <a:cs typeface="Arial" charset="0"/>
              </a:rPr>
              <a:t> </a:t>
            </a:r>
            <a:fld id="{93284C93-C029-4748-816A-4A0F29322A2B}" type="slidenum">
              <a:rPr lang="en-US" sz="800" smtClean="0">
                <a:solidFill>
                  <a:srgbClr val="FFFFFF"/>
                </a:solidFill>
                <a:latin typeface="Times New Roman" pitchFamily="18" charset="0"/>
                <a:cs typeface="Arial" charset="0"/>
              </a:rPr>
              <a:pPr algn="ctr">
                <a:spcBef>
                  <a:spcPct val="50000"/>
                </a:spcBef>
                <a:buClr>
                  <a:srgbClr val="000000"/>
                </a:buClr>
                <a:buSzPct val="100000"/>
                <a:buFont typeface="Times New Roman" pitchFamily="18" charset="0"/>
                <a:buNone/>
                <a:defRPr/>
              </a:pPr>
              <a:t>‹#›</a:t>
            </a:fld>
            <a:r>
              <a:rPr lang="en-US" sz="800" dirty="0" smtClean="0">
                <a:solidFill>
                  <a:srgbClr val="FFFFFF"/>
                </a:solidFill>
                <a:latin typeface="Times New Roman" pitchFamily="18" charset="0"/>
                <a:cs typeface="Arial" charset="0"/>
              </a:rPr>
              <a:t>/8</a:t>
            </a:r>
            <a:r>
              <a:rPr lang="sr-Cyrl-RS" sz="800" dirty="0" smtClean="0">
                <a:solidFill>
                  <a:srgbClr val="FFFFFF"/>
                </a:solidFill>
                <a:latin typeface="Times New Roman" pitchFamily="18" charset="0"/>
                <a:cs typeface="Arial" charset="0"/>
              </a:rPr>
              <a:t>0</a:t>
            </a:r>
            <a:endParaRPr lang="en-US" sz="800" dirty="0" smtClean="0">
              <a:solidFill>
                <a:srgbClr val="FFFFFF"/>
              </a:solidFill>
              <a:latin typeface="Times New Roman" pitchFamily="18" charset="0"/>
              <a:cs typeface="Arial" charset="0"/>
            </a:endParaRPr>
          </a:p>
        </p:txBody>
      </p:sp>
      <p:sp>
        <p:nvSpPr>
          <p:cNvPr id="2" name="Rectangle 7"/>
          <p:cNvSpPr>
            <a:spLocks noChangeArrowheads="1"/>
          </p:cNvSpPr>
          <p:nvPr/>
        </p:nvSpPr>
        <p:spPr bwMode="auto">
          <a:xfrm>
            <a:off x="6011863" y="333375"/>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Times New Roman" pitchFamily="18" charset="0"/>
              </a:defRPr>
            </a:lvl1pPr>
            <a:lvl2pPr marL="742950" indent="-285750" defTabSz="457200" eaLnBrk="0" hangingPunct="0">
              <a:defRPr sz="2400">
                <a:solidFill>
                  <a:schemeClr val="tx1"/>
                </a:solidFill>
                <a:latin typeface="Times New Roman" pitchFamily="18" charset="0"/>
              </a:defRPr>
            </a:lvl2pPr>
            <a:lvl3pPr marL="1143000" indent="-228600" defTabSz="457200" eaLnBrk="0" hangingPunct="0">
              <a:defRPr sz="2400">
                <a:solidFill>
                  <a:schemeClr val="tx1"/>
                </a:solidFill>
                <a:latin typeface="Times New Roman" pitchFamily="18" charset="0"/>
              </a:defRPr>
            </a:lvl3pPr>
            <a:lvl4pPr marL="1600200" indent="-228600" defTabSz="457200" eaLnBrk="0" hangingPunct="0">
              <a:defRPr sz="2400">
                <a:solidFill>
                  <a:schemeClr val="tx1"/>
                </a:solidFill>
                <a:latin typeface="Times New Roman" pitchFamily="18" charset="0"/>
              </a:defRPr>
            </a:lvl4pPr>
            <a:lvl5pPr marL="2057400" indent="-228600" defTabSz="457200" eaLnBrk="0" hangingPunct="0">
              <a:defRPr sz="2400">
                <a:solidFill>
                  <a:schemeClr val="tx1"/>
                </a:solidFill>
                <a:latin typeface="Times New Roman" pitchFamily="18" charset="0"/>
              </a:defRPr>
            </a:lvl5pPr>
            <a:lvl6pPr marL="2514600" indent="-228600" defTabSz="457200" eaLnBrk="0" fontAlgn="base" hangingPunct="0">
              <a:spcBef>
                <a:spcPct val="0"/>
              </a:spcBef>
              <a:spcAft>
                <a:spcPct val="0"/>
              </a:spcAft>
              <a:defRPr sz="2400">
                <a:solidFill>
                  <a:schemeClr val="tx1"/>
                </a:solidFill>
                <a:latin typeface="Times New Roman" pitchFamily="18" charset="0"/>
              </a:defRPr>
            </a:lvl6pPr>
            <a:lvl7pPr marL="2971800" indent="-228600" defTabSz="457200" eaLnBrk="0" fontAlgn="base" hangingPunct="0">
              <a:spcBef>
                <a:spcPct val="0"/>
              </a:spcBef>
              <a:spcAft>
                <a:spcPct val="0"/>
              </a:spcAft>
              <a:defRPr sz="2400">
                <a:solidFill>
                  <a:schemeClr val="tx1"/>
                </a:solidFill>
                <a:latin typeface="Times New Roman" pitchFamily="18" charset="0"/>
              </a:defRPr>
            </a:lvl7pPr>
            <a:lvl8pPr marL="3429000" indent="-228600" defTabSz="457200" eaLnBrk="0" fontAlgn="base" hangingPunct="0">
              <a:spcBef>
                <a:spcPct val="0"/>
              </a:spcBef>
              <a:spcAft>
                <a:spcPct val="0"/>
              </a:spcAft>
              <a:defRPr sz="2400">
                <a:solidFill>
                  <a:schemeClr val="tx1"/>
                </a:solidFill>
                <a:latin typeface="Times New Roman" pitchFamily="18" charset="0"/>
              </a:defRPr>
            </a:lvl8pPr>
            <a:lvl9pPr marL="3886200" indent="-228600" defTabSz="457200" eaLnBrk="0" fontAlgn="base" hangingPunct="0">
              <a:spcBef>
                <a:spcPct val="0"/>
              </a:spcBef>
              <a:spcAft>
                <a:spcPct val="0"/>
              </a:spcAft>
              <a:defRPr sz="2400">
                <a:solidFill>
                  <a:schemeClr val="tx1"/>
                </a:solidFill>
                <a:latin typeface="Times New Roman" pitchFamily="18" charset="0"/>
              </a:defRPr>
            </a:lvl9pPr>
          </a:lstStyle>
          <a:p>
            <a:pPr algn="r" eaLnBrk="1" hangingPunct="1">
              <a:buClr>
                <a:srgbClr val="000000"/>
              </a:buClr>
              <a:buSzPct val="100000"/>
              <a:buFont typeface="Times New Roman" pitchFamily="18" charset="0"/>
              <a:buNone/>
              <a:defRPr/>
            </a:pPr>
            <a:r>
              <a:rPr lang="sr-Latn-CS" altLang="en-US" sz="800" smtClean="0">
                <a:solidFill>
                  <a:srgbClr val="FFFFFF"/>
                </a:solidFill>
                <a:cs typeface="Arial" charset="0"/>
              </a:rPr>
              <a:t>vladaf@matf.bg.ac.</a:t>
            </a:r>
            <a:r>
              <a:rPr lang="en-US" altLang="en-US" sz="800" smtClean="0">
                <a:solidFill>
                  <a:srgbClr val="FFFFFF"/>
                </a:solidFill>
                <a:cs typeface="Arial" charset="0"/>
              </a:rPr>
              <a:t>rs</a:t>
            </a:r>
            <a:endParaRPr lang="sr-Latn-CS" altLang="en-US" sz="800" smtClean="0">
              <a:solidFill>
                <a:srgbClr val="FFFFFF"/>
              </a:solidFill>
              <a:cs typeface="Arial" charset="0"/>
            </a:endParaRPr>
          </a:p>
        </p:txBody>
      </p:sp>
      <p:sp>
        <p:nvSpPr>
          <p:cNvPr id="10" name="Rectangle 4"/>
          <p:cNvSpPr txBox="1">
            <a:spLocks noChangeArrowheads="1"/>
          </p:cNvSpPr>
          <p:nvPr userDrawn="1"/>
        </p:nvSpPr>
        <p:spPr bwMode="auto">
          <a:xfrm>
            <a:off x="3059113" y="0"/>
            <a:ext cx="2895600" cy="457200"/>
          </a:xfrm>
          <a:prstGeom prst="rect">
            <a:avLst/>
          </a:prstGeom>
          <a:noFill/>
          <a:ln w="9525">
            <a:noFill/>
            <a:miter lim="800000"/>
            <a:headEnd/>
            <a:tailEnd/>
          </a:ln>
          <a:effectLst/>
        </p:spPr>
        <p:txBody>
          <a:bodyPr/>
          <a:lstStyle>
            <a:defPPr>
              <a:defRPr lang="en-US"/>
            </a:defPPr>
            <a:lvl1pPr algn="ctr" defTabSz="914400" rtl="0" fontAlgn="base">
              <a:spcBef>
                <a:spcPct val="0"/>
              </a:spcBef>
              <a:spcAft>
                <a:spcPct val="0"/>
              </a:spcAft>
              <a:buClrTx/>
              <a:buSzTx/>
              <a:buFont typeface="Times New Roman" pitchFamily="16" charset="0"/>
              <a:buNone/>
              <a:defRPr sz="1000" kern="1200">
                <a:solidFill>
                  <a:srgbClr val="6767FF"/>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sr-Cyrl-RS" dirty="0" smtClean="0">
                <a:solidFill>
                  <a:srgbClr val="FFFFFF"/>
                </a:solidFill>
              </a:rPr>
              <a:t>Интернет програмирање</a:t>
            </a:r>
            <a:endParaRPr lang="sr-Latn-CS" dirty="0">
              <a:solidFill>
                <a:srgbClr val="FFFFFF"/>
              </a:solidFill>
            </a:endParaRPr>
          </a:p>
        </p:txBody>
      </p:sp>
      <p:pic>
        <p:nvPicPr>
          <p:cNvPr id="3" name="Picture 2" descr="C:\Courses\PmfBl TI IP 2016-17\Predavanja\logo_PMF.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35423" y="260648"/>
            <a:ext cx="1140233" cy="1163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2499805"/>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Lst>
  <p:timing>
    <p:tnLst>
      <p:par>
        <p:cTn id="1" dur="indefinite" restart="never" nodeType="tmRoot"/>
      </p:par>
    </p:tnLst>
  </p:timing>
  <p:hf sldNum="0" hdr="0"/>
  <p:txStyles>
    <p:titleStyle>
      <a:lvl1pPr algn="l" rtl="0" eaLnBrk="0" fontAlgn="base" hangingPunct="0">
        <a:spcBef>
          <a:spcPct val="0"/>
        </a:spcBef>
        <a:spcAft>
          <a:spcPct val="0"/>
        </a:spcAft>
        <a:defRPr sz="3800">
          <a:solidFill>
            <a:schemeClr val="accent3">
              <a:lumMod val="95000"/>
            </a:schemeClr>
          </a:solidFill>
          <a:latin typeface="+mj-lt"/>
          <a:ea typeface="+mj-ea"/>
          <a:cs typeface="+mj-cs"/>
        </a:defRPr>
      </a:lvl1pPr>
      <a:lvl2pPr algn="l" rtl="0" eaLnBrk="0" fontAlgn="base" hangingPunct="0">
        <a:spcBef>
          <a:spcPct val="0"/>
        </a:spcBef>
        <a:spcAft>
          <a:spcPct val="0"/>
        </a:spcAft>
        <a:defRPr sz="3800">
          <a:solidFill>
            <a:schemeClr val="tx2"/>
          </a:solidFill>
          <a:latin typeface="Arial" charset="0"/>
        </a:defRPr>
      </a:lvl2pPr>
      <a:lvl3pPr algn="l" rtl="0" eaLnBrk="0" fontAlgn="base" hangingPunct="0">
        <a:spcBef>
          <a:spcPct val="0"/>
        </a:spcBef>
        <a:spcAft>
          <a:spcPct val="0"/>
        </a:spcAft>
        <a:defRPr sz="3800">
          <a:solidFill>
            <a:schemeClr val="tx2"/>
          </a:solidFill>
          <a:latin typeface="Arial" charset="0"/>
        </a:defRPr>
      </a:lvl3pPr>
      <a:lvl4pPr algn="l" rtl="0" eaLnBrk="0" fontAlgn="base" hangingPunct="0">
        <a:spcBef>
          <a:spcPct val="0"/>
        </a:spcBef>
        <a:spcAft>
          <a:spcPct val="0"/>
        </a:spcAft>
        <a:defRPr sz="3800">
          <a:solidFill>
            <a:schemeClr val="tx2"/>
          </a:solidFill>
          <a:latin typeface="Arial" charset="0"/>
        </a:defRPr>
      </a:lvl4pPr>
      <a:lvl5pPr algn="l" rtl="0" eaLnBrk="0" fontAlgn="base" hangingPunct="0">
        <a:spcBef>
          <a:spcPct val="0"/>
        </a:spcBef>
        <a:spcAft>
          <a:spcPct val="0"/>
        </a:spcAft>
        <a:defRPr sz="3800">
          <a:solidFill>
            <a:schemeClr val="tx2"/>
          </a:solidFill>
          <a:latin typeface="Arial" charset="0"/>
        </a:defRPr>
      </a:lvl5pPr>
      <a:lvl6pPr marL="457200" algn="l" rtl="0" fontAlgn="base">
        <a:spcBef>
          <a:spcPct val="0"/>
        </a:spcBef>
        <a:spcAft>
          <a:spcPct val="0"/>
        </a:spcAft>
        <a:defRPr sz="3800">
          <a:solidFill>
            <a:schemeClr val="tx2"/>
          </a:solidFill>
          <a:latin typeface="Arial" charset="0"/>
        </a:defRPr>
      </a:lvl6pPr>
      <a:lvl7pPr marL="914400" algn="l" rtl="0" fontAlgn="base">
        <a:spcBef>
          <a:spcPct val="0"/>
        </a:spcBef>
        <a:spcAft>
          <a:spcPct val="0"/>
        </a:spcAft>
        <a:defRPr sz="3800">
          <a:solidFill>
            <a:schemeClr val="tx2"/>
          </a:solidFill>
          <a:latin typeface="Arial" charset="0"/>
        </a:defRPr>
      </a:lvl7pPr>
      <a:lvl8pPr marL="1371600" algn="l" rtl="0" fontAlgn="base">
        <a:spcBef>
          <a:spcPct val="0"/>
        </a:spcBef>
        <a:spcAft>
          <a:spcPct val="0"/>
        </a:spcAft>
        <a:defRPr sz="3800">
          <a:solidFill>
            <a:schemeClr val="tx2"/>
          </a:solidFill>
          <a:latin typeface="Arial" charset="0"/>
        </a:defRPr>
      </a:lvl8pPr>
      <a:lvl9pPr marL="1828800" algn="l" rtl="0" fontAlgn="base">
        <a:spcBef>
          <a:spcPct val="0"/>
        </a:spcBef>
        <a:spcAft>
          <a:spcPct val="0"/>
        </a:spcAft>
        <a:defRPr sz="3800">
          <a:solidFill>
            <a:schemeClr val="tx2"/>
          </a:solidFill>
          <a:latin typeface="Arial" charset="0"/>
        </a:defRPr>
      </a:lvl9pPr>
    </p:titleStyle>
    <p:bodyStyle>
      <a:lvl1pPr marL="342900" indent="-342900" algn="l" rtl="0" eaLnBrk="0" fontAlgn="base" hangingPunct="0">
        <a:spcBef>
          <a:spcPct val="20000"/>
        </a:spcBef>
        <a:spcAft>
          <a:spcPct val="0"/>
        </a:spcAft>
        <a:buClr>
          <a:schemeClr val="accent3"/>
        </a:buClr>
        <a:buFont typeface="Wingdings" pitchFamily="2" charset="2"/>
        <a:buChar char="l"/>
        <a:defRPr sz="2200">
          <a:solidFill>
            <a:schemeClr val="accent3">
              <a:lumMod val="95000"/>
            </a:schemeClr>
          </a:solidFill>
          <a:latin typeface="+mn-lt"/>
          <a:ea typeface="+mn-ea"/>
          <a:cs typeface="+mn-cs"/>
        </a:defRPr>
      </a:lvl1pPr>
      <a:lvl2pPr marL="742950" indent="-285750" algn="l" rtl="0" eaLnBrk="0" fontAlgn="base" hangingPunct="0">
        <a:spcBef>
          <a:spcPct val="20000"/>
        </a:spcBef>
        <a:spcAft>
          <a:spcPct val="0"/>
        </a:spcAft>
        <a:buClr>
          <a:schemeClr val="accent3"/>
        </a:buClr>
        <a:buFont typeface="Wingdings" pitchFamily="2" charset="2"/>
        <a:buChar char="¡"/>
        <a:defRPr sz="2000">
          <a:solidFill>
            <a:schemeClr val="accent3">
              <a:lumMod val="95000"/>
            </a:schemeClr>
          </a:solidFill>
          <a:latin typeface="+mn-lt"/>
        </a:defRPr>
      </a:lvl2pPr>
      <a:lvl3pPr marL="1143000" indent="-228600" algn="l" rtl="0" eaLnBrk="0" fontAlgn="base" hangingPunct="0">
        <a:spcBef>
          <a:spcPct val="20000"/>
        </a:spcBef>
        <a:spcAft>
          <a:spcPct val="0"/>
        </a:spcAft>
        <a:buClr>
          <a:schemeClr val="accent3"/>
        </a:buClr>
        <a:buFont typeface="Wingdings" pitchFamily="2" charset="2"/>
        <a:buChar char="l"/>
        <a:defRPr sz="1800">
          <a:solidFill>
            <a:schemeClr val="accent3">
              <a:lumMod val="95000"/>
            </a:schemeClr>
          </a:solidFill>
          <a:latin typeface="+mn-lt"/>
        </a:defRPr>
      </a:lvl3pPr>
      <a:lvl4pPr marL="1600200" indent="-228600" algn="l" rtl="0" eaLnBrk="0" fontAlgn="base" hangingPunct="0">
        <a:spcBef>
          <a:spcPct val="20000"/>
        </a:spcBef>
        <a:spcAft>
          <a:spcPct val="0"/>
        </a:spcAft>
        <a:buClr>
          <a:schemeClr val="accent3"/>
        </a:buClr>
        <a:buChar char="•"/>
        <a:defRPr sz="1600">
          <a:solidFill>
            <a:schemeClr val="accent3">
              <a:lumMod val="95000"/>
            </a:schemeClr>
          </a:solidFill>
          <a:latin typeface="+mn-lt"/>
        </a:defRPr>
      </a:lvl4pPr>
      <a:lvl5pPr marL="2057400" indent="-228600" algn="l" rtl="0" eaLnBrk="0" fontAlgn="base" hangingPunct="0">
        <a:spcBef>
          <a:spcPct val="20000"/>
        </a:spcBef>
        <a:spcAft>
          <a:spcPct val="0"/>
        </a:spcAft>
        <a:buClr>
          <a:schemeClr val="accent3"/>
        </a:buClr>
        <a:buFont typeface="Wingdings" pitchFamily="2" charset="2"/>
        <a:buChar char=""/>
        <a:defRPr sz="1400">
          <a:solidFill>
            <a:schemeClr val="accent3">
              <a:lumMod val="95000"/>
            </a:schemeClr>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hyperlink" Target="http://www.w3schools.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93700" y="476672"/>
            <a:ext cx="8570788" cy="1144588"/>
          </a:xfrm>
        </p:spPr>
        <p:txBody>
          <a:bodyPr/>
          <a:lstStyle/>
          <a:p>
            <a:pPr algn="l" eaLnBrk="1" hangingPunct="1"/>
            <a:r>
              <a:rPr lang="sr-Cyrl-RS" altLang="en-US" sz="5400" dirty="0" smtClean="0"/>
              <a:t>Интернет програмирање</a:t>
            </a:r>
            <a:endParaRPr lang="sr-Latn-CS" altLang="en-US" sz="5400" dirty="0" smtClean="0"/>
          </a:p>
        </p:txBody>
      </p:sp>
      <p:sp>
        <p:nvSpPr>
          <p:cNvPr id="10243" name="Rectangle 3"/>
          <p:cNvSpPr>
            <a:spLocks noGrp="1" noChangeArrowheads="1"/>
          </p:cNvSpPr>
          <p:nvPr>
            <p:ph type="subTitle" idx="1"/>
          </p:nvPr>
        </p:nvSpPr>
        <p:spPr>
          <a:xfrm>
            <a:off x="1547813" y="4365625"/>
            <a:ext cx="6400800" cy="1752600"/>
          </a:xfrm>
        </p:spPr>
        <p:txBody>
          <a:bodyPr/>
          <a:lstStyle/>
          <a:p>
            <a:pPr eaLnBrk="1" hangingPunct="1"/>
            <a:endParaRPr lang="sr-Latn-CS" alt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Пример </a:t>
            </a:r>
            <a:r>
              <a:rPr lang="ru-RU" altLang="en-US" dirty="0"/>
              <a:t>једног </a:t>
            </a:r>
            <a:r>
              <a:rPr lang="en-US" altLang="en-US" dirty="0"/>
              <a:t>PHP </a:t>
            </a:r>
            <a:r>
              <a:rPr lang="ru-RU" altLang="en-US" dirty="0" smtClean="0"/>
              <a:t>програма:</a:t>
            </a:r>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r>
              <a:rPr lang="ru-RU" altLang="en-US" dirty="0" smtClean="0"/>
              <a:t>PHP </a:t>
            </a:r>
            <a:r>
              <a:rPr lang="ru-RU" altLang="en-US" dirty="0"/>
              <a:t>код може бити организован у функције и класе, и може се организовати у више </a:t>
            </a:r>
            <a:r>
              <a:rPr lang="ru-RU" altLang="en-US" dirty="0" smtClean="0"/>
              <a:t>датотека </a:t>
            </a:r>
          </a:p>
          <a:p>
            <a:pPr eaLnBrk="1" hangingPunct="1"/>
            <a:r>
              <a:rPr lang="ru-RU" altLang="en-US" dirty="0" smtClean="0"/>
              <a:t>Као </a:t>
            </a:r>
            <a:r>
              <a:rPr lang="ru-RU" altLang="en-US" dirty="0"/>
              <a:t>почетна </a:t>
            </a:r>
            <a:r>
              <a:rPr lang="ru-RU" altLang="en-US" dirty="0" smtClean="0"/>
              <a:t>датотека </a:t>
            </a:r>
            <a:r>
              <a:rPr lang="ru-RU" altLang="en-US" dirty="0"/>
              <a:t>се узима она датотека која се </a:t>
            </a:r>
            <a:r>
              <a:rPr lang="ru-RU" altLang="en-US" dirty="0" smtClean="0"/>
              <a:t>проследи </a:t>
            </a:r>
            <a:r>
              <a:rPr lang="ru-RU" altLang="en-US" dirty="0"/>
              <a:t>интерпретатору на извршавање. Уколико датотека није </a:t>
            </a:r>
            <a:r>
              <a:rPr lang="ru-RU" altLang="en-US" dirty="0" smtClean="0"/>
              <a:t> наведена</a:t>
            </a:r>
            <a:r>
              <a:rPr lang="ru-RU" altLang="en-US" dirty="0"/>
              <a:t>, сервер ће аутоматски покушати да покрене датотеку </a:t>
            </a:r>
            <a:r>
              <a:rPr lang="ru-RU" altLang="en-US" dirty="0" smtClean="0">
                <a:solidFill>
                  <a:srgbClr val="FFCC66"/>
                </a:solidFill>
              </a:rPr>
              <a:t>index.php</a:t>
            </a:r>
            <a:endParaRPr lang="sr-Cyrl-RS" altLang="en-US" dirty="0">
              <a:solidFill>
                <a:srgbClr val="FFCC66"/>
              </a:solidFill>
            </a:endParaRPr>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941" t="7840" r="12500" b="63809"/>
          <a:stretch/>
        </p:blipFill>
        <p:spPr bwMode="auto">
          <a:xfrm>
            <a:off x="411670" y="2060759"/>
            <a:ext cx="8480810" cy="1944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452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39750" y="1196975"/>
            <a:ext cx="8364538" cy="2362200"/>
          </a:xfrm>
        </p:spPr>
        <p:txBody>
          <a:bodyPr/>
          <a:lstStyle/>
          <a:p>
            <a:pPr algn="r" eaLnBrk="1" hangingPunct="1"/>
            <a:r>
              <a:rPr lang="sr-Cyrl-RS" altLang="en-US" sz="5400" dirty="0" smtClean="0">
                <a:solidFill>
                  <a:srgbClr val="FFFFFF"/>
                </a:solidFill>
              </a:rPr>
              <a:t>Основна синтакса </a:t>
            </a:r>
            <a:r>
              <a:rPr lang="sr-Latn-RS" altLang="en-US" sz="5400" dirty="0" smtClean="0">
                <a:solidFill>
                  <a:srgbClr val="FFFFFF"/>
                </a:solidFill>
              </a:rPr>
              <a:t>PHP</a:t>
            </a:r>
            <a:r>
              <a:rPr lang="sr-Cyrl-RS" altLang="en-US" sz="5400" dirty="0" smtClean="0">
                <a:solidFill>
                  <a:srgbClr val="FFFFFF"/>
                </a:solidFill>
              </a:rPr>
              <a:t> </a:t>
            </a:r>
            <a:endParaRPr lang="en-US" altLang="en-US" sz="5400" dirty="0" smtClean="0">
              <a:solidFill>
                <a:srgbClr val="FFFFFF"/>
              </a:solidFill>
            </a:endParaRPr>
          </a:p>
        </p:txBody>
      </p:sp>
      <p:sp>
        <p:nvSpPr>
          <p:cNvPr id="11267" name="Text Box 3"/>
          <p:cNvSpPr txBox="1">
            <a:spLocks noChangeArrowheads="1"/>
          </p:cNvSpPr>
          <p:nvPr/>
        </p:nvSpPr>
        <p:spPr bwMode="auto">
          <a:xfrm>
            <a:off x="533400" y="3200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endParaRPr lang="sr-Latn-CS" altLang="en-US" sz="3600">
              <a:solidFill>
                <a:srgbClr val="FF6600"/>
              </a:solidFill>
              <a:latin typeface="YUTms" pitchFamily="18" charset="0"/>
            </a:endParaRPr>
          </a:p>
        </p:txBody>
      </p:sp>
      <p:sp>
        <p:nvSpPr>
          <p:cNvPr id="2" name="Rectangle 5"/>
          <p:cNvSpPr>
            <a:spLocks noChangeArrowheads="1"/>
          </p:cNvSpPr>
          <p:nvPr/>
        </p:nvSpPr>
        <p:spPr bwMode="auto">
          <a:xfrm>
            <a:off x="1547813" y="4365625"/>
            <a:ext cx="6400800" cy="1752600"/>
          </a:xfrm>
          <a:prstGeom prst="rect">
            <a:avLst/>
          </a:prstGeom>
          <a:noFill/>
          <a:ln w="9525">
            <a:noFill/>
            <a:miter lim="800000"/>
            <a:headEnd/>
            <a:tailEnd/>
          </a:ln>
          <a:effectLst/>
        </p:spPr>
        <p:txBody>
          <a:bodyPr/>
          <a:lstStyle/>
          <a:p>
            <a:pPr marL="342900" indent="-342900" algn="r">
              <a:spcBef>
                <a:spcPct val="20000"/>
              </a:spcBef>
              <a:buClr>
                <a:schemeClr val="accent1"/>
              </a:buClr>
              <a:buFont typeface="Wingdings" pitchFamily="2" charset="2"/>
              <a:buNone/>
              <a:defRPr/>
            </a:pPr>
            <a:endParaRPr lang="sr-Latn-CS" dirty="0">
              <a:latin typeface="+mj-lt"/>
              <a:cs typeface="Times New Roman" pitchFamily="18" charset="0"/>
            </a:endParaRPr>
          </a:p>
        </p:txBody>
      </p:sp>
      <p:pic>
        <p:nvPicPr>
          <p:cNvPr id="11269" name="Picture 6" descr="sl_fak"/>
          <p:cNvPicPr>
            <a:picLocks noChangeAspect="1" noChangeArrowheads="1"/>
          </p:cNvPicPr>
          <p:nvPr/>
        </p:nvPicPr>
        <p:blipFill>
          <a:blip r:embed="rId2">
            <a:extLst>
              <a:ext uri="{28A0092B-C50C-407E-A947-70E740481C1C}">
                <a14:useLocalDpi xmlns:a14="http://schemas.microsoft.com/office/drawing/2010/main" val="0"/>
              </a:ext>
            </a:extLst>
          </a:blip>
          <a:srcRect l="11090" t="4137" r="8333" b="12408"/>
          <a:stretch>
            <a:fillRect/>
          </a:stretch>
        </p:blipFill>
        <p:spPr bwMode="auto">
          <a:xfrm>
            <a:off x="684213" y="3860800"/>
            <a:ext cx="2881312"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95738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a:solidFill>
                  <a:srgbClr val="FFFFFF"/>
                </a:solidFill>
              </a:rPr>
              <a:t>Коментари</a:t>
            </a: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Коментари су текст иза </a:t>
            </a:r>
            <a:r>
              <a:rPr lang="ru-RU" altLang="en-US" dirty="0"/>
              <a:t>две косе црте </a:t>
            </a:r>
            <a:r>
              <a:rPr lang="ru-RU" altLang="en-US" dirty="0">
                <a:solidFill>
                  <a:srgbClr val="FFCC66"/>
                </a:solidFill>
              </a:rPr>
              <a:t>//</a:t>
            </a:r>
            <a:r>
              <a:rPr lang="ru-RU" altLang="en-US" dirty="0"/>
              <a:t> или симбола </a:t>
            </a:r>
            <a:r>
              <a:rPr lang="ru-RU" altLang="en-US" dirty="0">
                <a:solidFill>
                  <a:srgbClr val="FFCC66"/>
                </a:solidFill>
              </a:rPr>
              <a:t>#</a:t>
            </a:r>
            <a:r>
              <a:rPr lang="ru-RU" altLang="en-US" dirty="0"/>
              <a:t> </a:t>
            </a:r>
            <a:r>
              <a:rPr lang="ru-RU" altLang="en-US" dirty="0" smtClean="0"/>
              <a:t>(ако </a:t>
            </a:r>
            <a:r>
              <a:rPr lang="ru-RU" altLang="en-US" dirty="0"/>
              <a:t>су </a:t>
            </a:r>
            <a:r>
              <a:rPr lang="ru-RU" altLang="en-US" dirty="0" smtClean="0"/>
              <a:t>једноредни)</a:t>
            </a:r>
          </a:p>
          <a:p>
            <a:pPr eaLnBrk="1" hangingPunct="1"/>
            <a:r>
              <a:rPr lang="ru-RU" altLang="en-US" dirty="0"/>
              <a:t>Коментари су текст</a:t>
            </a:r>
            <a:r>
              <a:rPr lang="ru-RU" altLang="en-US" dirty="0" smtClean="0"/>
              <a:t> </a:t>
            </a:r>
            <a:r>
              <a:rPr lang="ru-RU" altLang="en-US" dirty="0"/>
              <a:t>између </a:t>
            </a:r>
            <a:r>
              <a:rPr lang="ru-RU" altLang="en-US" dirty="0" smtClean="0">
                <a:solidFill>
                  <a:srgbClr val="FFCC66"/>
                </a:solidFill>
              </a:rPr>
              <a:t>/*</a:t>
            </a:r>
            <a:r>
              <a:rPr lang="ru-RU" altLang="en-US" dirty="0" smtClean="0"/>
              <a:t> </a:t>
            </a:r>
            <a:r>
              <a:rPr lang="ru-RU" altLang="en-US" dirty="0"/>
              <a:t>и </a:t>
            </a:r>
            <a:r>
              <a:rPr lang="ru-RU" altLang="en-US" dirty="0">
                <a:solidFill>
                  <a:srgbClr val="FFCC66"/>
                </a:solidFill>
              </a:rPr>
              <a:t>*/</a:t>
            </a:r>
            <a:r>
              <a:rPr lang="ru-RU" altLang="en-US" dirty="0"/>
              <a:t> </a:t>
            </a:r>
            <a:r>
              <a:rPr lang="ru-RU" altLang="en-US" dirty="0" smtClean="0"/>
              <a:t>(ако су једноредни или вишередни)</a:t>
            </a:r>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968" t="8869" r="13087" b="34731"/>
          <a:stretch/>
        </p:blipFill>
        <p:spPr bwMode="auto">
          <a:xfrm>
            <a:off x="366406" y="3212976"/>
            <a:ext cx="8405805" cy="3516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73477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Кључне речи</a:t>
            </a:r>
            <a:endParaRPr lang="ru-RU" altLang="en-US" sz="3200" dirty="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endParaRPr lang="en-US" altLang="en-US" dirty="0"/>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grpSp>
        <p:nvGrpSpPr>
          <p:cNvPr id="2" name="Group 1"/>
          <p:cNvGrpSpPr/>
          <p:nvPr/>
        </p:nvGrpSpPr>
        <p:grpSpPr>
          <a:xfrm>
            <a:off x="1159607" y="1375614"/>
            <a:ext cx="7984393" cy="5482386"/>
            <a:chOff x="1159607" y="1375614"/>
            <a:chExt cx="7140141" cy="4945178"/>
          </a:xfrm>
        </p:grpSpPr>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8199" t="11547" r="61585" b="9427"/>
            <a:stretch/>
          </p:blipFill>
          <p:spPr bwMode="auto">
            <a:xfrm>
              <a:off x="1159607" y="1375614"/>
              <a:ext cx="3628417" cy="4927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8198" t="18666" r="61747" b="2029"/>
            <a:stretch/>
          </p:blipFill>
          <p:spPr bwMode="auto">
            <a:xfrm>
              <a:off x="4690786" y="1375614"/>
              <a:ext cx="3608962" cy="494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66265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a:solidFill>
                  <a:srgbClr val="FFFFFF"/>
                </a:solidFill>
              </a:rPr>
              <a:t>Променљиве</a:t>
            </a: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Променљиве у </a:t>
            </a:r>
            <a:r>
              <a:rPr lang="ru-RU" altLang="en-US" dirty="0"/>
              <a:t>PHP језику се представљају помоћу знака </a:t>
            </a:r>
            <a:r>
              <a:rPr lang="ru-RU" altLang="en-US" dirty="0">
                <a:solidFill>
                  <a:srgbClr val="FFCC66"/>
                </a:solidFill>
              </a:rPr>
              <a:t>$</a:t>
            </a:r>
            <a:r>
              <a:rPr lang="ru-RU" altLang="en-US" dirty="0"/>
              <a:t>, иза кога следи име променљиве. </a:t>
            </a:r>
            <a:endParaRPr lang="ru-RU" altLang="en-US" dirty="0" smtClean="0"/>
          </a:p>
          <a:p>
            <a:pPr eaLnBrk="1" hangingPunct="1"/>
            <a:r>
              <a:rPr lang="ru-RU" altLang="en-US" dirty="0" smtClean="0"/>
              <a:t>Име почиње </a:t>
            </a:r>
            <a:r>
              <a:rPr lang="ru-RU" altLang="en-US" dirty="0"/>
              <a:t>словом или </a:t>
            </a:r>
            <a:r>
              <a:rPr lang="ru-RU" altLang="en-US" dirty="0" smtClean="0"/>
              <a:t>подвлаком </a:t>
            </a:r>
            <a:r>
              <a:rPr lang="ru-RU" altLang="en-US" dirty="0" smtClean="0">
                <a:solidFill>
                  <a:srgbClr val="7030A0"/>
                </a:solidFill>
              </a:rPr>
              <a:t>_</a:t>
            </a:r>
            <a:r>
              <a:rPr lang="ru-RU" altLang="en-US" dirty="0" smtClean="0"/>
              <a:t> </a:t>
            </a:r>
            <a:r>
              <a:rPr lang="ru-RU" altLang="en-US" dirty="0"/>
              <a:t>иза којег </a:t>
            </a:r>
            <a:r>
              <a:rPr lang="ru-RU" altLang="en-US" dirty="0" smtClean="0"/>
              <a:t>следе слова</a:t>
            </a:r>
            <a:r>
              <a:rPr lang="ru-RU" altLang="en-US" dirty="0"/>
              <a:t>, </a:t>
            </a:r>
            <a:r>
              <a:rPr lang="ru-RU" altLang="en-US" dirty="0" smtClean="0"/>
              <a:t>цифре </a:t>
            </a:r>
            <a:r>
              <a:rPr lang="ru-RU" altLang="en-US" dirty="0"/>
              <a:t>или </a:t>
            </a:r>
            <a:r>
              <a:rPr lang="ru-RU" altLang="en-US" dirty="0" smtClean="0"/>
              <a:t>подвлаке, </a:t>
            </a:r>
            <a:r>
              <a:rPr lang="ru-RU" altLang="en-US" dirty="0"/>
              <a:t>при чему се словом сматра слово латинице [A-Z], [a-z] или било који знак са ASCII кодом већим од 127. </a:t>
            </a:r>
            <a:endParaRPr lang="ru-RU" altLang="en-US" dirty="0" smtClean="0"/>
          </a:p>
          <a:p>
            <a:pPr eaLnBrk="1" hangingPunct="1"/>
            <a:r>
              <a:rPr lang="ru-RU" altLang="en-US" dirty="0" smtClean="0"/>
              <a:t>У језику PHP се разликују </a:t>
            </a:r>
            <a:r>
              <a:rPr lang="ru-RU" altLang="en-US" dirty="0"/>
              <a:t>велика </a:t>
            </a:r>
            <a:r>
              <a:rPr lang="ru-RU" altLang="en-US" dirty="0" smtClean="0"/>
              <a:t>и мала </a:t>
            </a:r>
            <a:r>
              <a:rPr lang="ru-RU" altLang="en-US" dirty="0"/>
              <a:t>слова, па </a:t>
            </a:r>
            <a:r>
              <a:rPr lang="ru-RU" altLang="en-US" dirty="0" smtClean="0"/>
              <a:t>променљива </a:t>
            </a:r>
            <a:r>
              <a:rPr lang="ru-RU" altLang="en-US" dirty="0">
                <a:solidFill>
                  <a:srgbClr val="FFCC66"/>
                </a:solidFill>
              </a:rPr>
              <a:t>$А</a:t>
            </a:r>
            <a:r>
              <a:rPr lang="ru-RU" altLang="en-US" dirty="0"/>
              <a:t> није исто што и променљива </a:t>
            </a:r>
            <a:r>
              <a:rPr lang="ru-RU" altLang="en-US" dirty="0">
                <a:solidFill>
                  <a:srgbClr val="FFCC66"/>
                </a:solidFill>
              </a:rPr>
              <a:t>$а</a:t>
            </a:r>
            <a:r>
              <a:rPr lang="ru-RU" altLang="en-US" dirty="0" smtClean="0"/>
              <a:t>.</a:t>
            </a:r>
            <a:endParaRPr lang="ru-RU" altLang="en-US" dirty="0"/>
          </a:p>
          <a:p>
            <a:pPr eaLnBrk="1" hangingPunct="1"/>
            <a:r>
              <a:rPr lang="ru-RU" altLang="en-US" dirty="0"/>
              <a:t>Променљиве се не </a:t>
            </a:r>
            <a:r>
              <a:rPr lang="ru-RU" altLang="en-US" dirty="0" smtClean="0"/>
              <a:t>морају декларисати</a:t>
            </a:r>
          </a:p>
          <a:p>
            <a:pPr eaLnBrk="1" hangingPunct="1"/>
            <a:r>
              <a:rPr lang="ru-RU" altLang="en-US" dirty="0" smtClean="0"/>
              <a:t>Променљиве нису типизиране - њихов </a:t>
            </a:r>
            <a:r>
              <a:rPr lang="ru-RU" altLang="en-US" dirty="0"/>
              <a:t>тип се одређује према вредностима које им се у изразима додељују током </a:t>
            </a:r>
            <a:r>
              <a:rPr lang="ru-RU" altLang="en-US" dirty="0" smtClean="0"/>
              <a:t>програма и </a:t>
            </a:r>
            <a:r>
              <a:rPr lang="ru-RU" altLang="en-US" dirty="0"/>
              <a:t>постоји могућност да се тип променљиве </a:t>
            </a:r>
            <a:r>
              <a:rPr lang="ru-RU" altLang="en-US" dirty="0" smtClean="0"/>
              <a:t>промени</a:t>
            </a:r>
            <a:endParaRPr lang="ru-RU" altLang="en-US" dirty="0"/>
          </a:p>
          <a:p>
            <a:pPr eaLnBrk="1" hangingPunct="1"/>
            <a:r>
              <a:rPr lang="ru-RU" altLang="en-US" dirty="0"/>
              <a:t>Није неопходна додела почетних </a:t>
            </a:r>
            <a:r>
              <a:rPr lang="ru-RU" altLang="en-US" dirty="0" smtClean="0"/>
              <a:t>вредности за променљиве, </a:t>
            </a:r>
            <a:r>
              <a:rPr lang="ru-RU" altLang="en-US" dirty="0"/>
              <a:t>мада се препоручује, ради прегледности, безбедности и бољег разумевања </a:t>
            </a:r>
            <a:r>
              <a:rPr lang="ru-RU" altLang="en-US" dirty="0" smtClean="0"/>
              <a:t>кода </a:t>
            </a:r>
            <a:endParaRPr lang="ru-RU" altLang="en-US" dirty="0"/>
          </a:p>
        </p:txBody>
      </p:sp>
    </p:spTree>
    <p:extLst>
      <p:ext uri="{BB962C8B-B14F-4D97-AF65-F5344CB8AC3E}">
        <p14:creationId xmlns:p14="http://schemas.microsoft.com/office/powerpoint/2010/main" val="34816193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en-US" altLang="en-US" dirty="0" smtClean="0"/>
              <a:t>PHP</a:t>
            </a:r>
            <a:r>
              <a:rPr lang="ru-RU" altLang="en-US" dirty="0" smtClean="0"/>
              <a:t> садржи следеће </a:t>
            </a:r>
            <a:r>
              <a:rPr lang="ru-RU" altLang="en-US" dirty="0"/>
              <a:t>типове </a:t>
            </a:r>
            <a:r>
              <a:rPr lang="ru-RU" altLang="en-US" dirty="0">
                <a:solidFill>
                  <a:srgbClr val="92D050"/>
                </a:solidFill>
              </a:rPr>
              <a:t>променљивих</a:t>
            </a:r>
            <a:r>
              <a:rPr lang="ru-RU" altLang="en-US" dirty="0" smtClean="0"/>
              <a:t>:</a:t>
            </a:r>
            <a:endParaRPr lang="ru-RU" altLang="en-US" dirty="0"/>
          </a:p>
          <a:p>
            <a:pPr lvl="1" eaLnBrk="1" hangingPunct="1"/>
            <a:r>
              <a:rPr lang="ru-RU" altLang="en-US" dirty="0"/>
              <a:t>Основни </a:t>
            </a:r>
            <a:r>
              <a:rPr lang="ru-RU" altLang="en-US" dirty="0" smtClean="0"/>
              <a:t>типови:</a:t>
            </a:r>
            <a:endParaRPr lang="ru-RU" altLang="en-US" dirty="0"/>
          </a:p>
          <a:p>
            <a:pPr lvl="2" eaLnBrk="1" hangingPunct="1"/>
            <a:r>
              <a:rPr lang="ru-RU" altLang="en-US" dirty="0">
                <a:solidFill>
                  <a:srgbClr val="FFCC66"/>
                </a:solidFill>
              </a:rPr>
              <a:t>boolean </a:t>
            </a:r>
            <a:r>
              <a:rPr lang="ru-RU" altLang="en-US" dirty="0"/>
              <a:t>- логичке вредности: тачно </a:t>
            </a:r>
            <a:r>
              <a:rPr lang="en-US" altLang="en-US" dirty="0" smtClean="0"/>
              <a:t>(</a:t>
            </a:r>
            <a:r>
              <a:rPr lang="ru-RU" altLang="en-US" dirty="0" smtClean="0">
                <a:solidFill>
                  <a:srgbClr val="FFCC66"/>
                </a:solidFill>
              </a:rPr>
              <a:t>true</a:t>
            </a:r>
            <a:r>
              <a:rPr lang="en-US" altLang="en-US" dirty="0" smtClean="0"/>
              <a:t>)</a:t>
            </a:r>
            <a:r>
              <a:rPr lang="ru-RU" altLang="en-US" dirty="0" smtClean="0"/>
              <a:t> </a:t>
            </a:r>
            <a:r>
              <a:rPr lang="ru-RU" altLang="en-US" dirty="0"/>
              <a:t>и нетачно </a:t>
            </a:r>
            <a:r>
              <a:rPr lang="en-US" altLang="en-US" dirty="0"/>
              <a:t>(</a:t>
            </a:r>
            <a:r>
              <a:rPr lang="ru-RU" altLang="en-US" dirty="0" smtClean="0">
                <a:solidFill>
                  <a:srgbClr val="FFCC66"/>
                </a:solidFill>
              </a:rPr>
              <a:t>false</a:t>
            </a:r>
            <a:r>
              <a:rPr lang="en-US" altLang="en-US" dirty="0" smtClean="0"/>
              <a:t>)</a:t>
            </a:r>
            <a:endParaRPr lang="ru-RU" altLang="en-US" dirty="0"/>
          </a:p>
          <a:p>
            <a:pPr lvl="2" eaLnBrk="1" hangingPunct="1"/>
            <a:r>
              <a:rPr lang="ru-RU" altLang="en-US" dirty="0">
                <a:solidFill>
                  <a:srgbClr val="FFCC66"/>
                </a:solidFill>
              </a:rPr>
              <a:t>integer </a:t>
            </a:r>
            <a:r>
              <a:rPr lang="ru-RU" altLang="en-US" dirty="0"/>
              <a:t>- цели бројеви</a:t>
            </a:r>
          </a:p>
          <a:p>
            <a:pPr lvl="2" eaLnBrk="1" hangingPunct="1"/>
            <a:r>
              <a:rPr lang="ru-RU" altLang="en-US" dirty="0">
                <a:solidFill>
                  <a:srgbClr val="FFCC66"/>
                </a:solidFill>
              </a:rPr>
              <a:t>float </a:t>
            </a:r>
            <a:r>
              <a:rPr lang="ru-RU" altLang="en-US" dirty="0"/>
              <a:t>- </a:t>
            </a:r>
            <a:r>
              <a:rPr lang="ru-RU" altLang="en-US" dirty="0" smtClean="0"/>
              <a:t>бројеви </a:t>
            </a:r>
            <a:r>
              <a:rPr lang="sr-Cyrl-RS" altLang="en-US" dirty="0" smtClean="0"/>
              <a:t>у </a:t>
            </a:r>
            <a:r>
              <a:rPr lang="ru-RU" altLang="en-US" dirty="0" smtClean="0"/>
              <a:t>покретном зарезу</a:t>
            </a:r>
            <a:endParaRPr lang="ru-RU" altLang="en-US" dirty="0"/>
          </a:p>
          <a:p>
            <a:pPr lvl="2" eaLnBrk="1" hangingPunct="1"/>
            <a:r>
              <a:rPr lang="ru-RU" altLang="en-US" dirty="0">
                <a:solidFill>
                  <a:srgbClr val="FFCC66"/>
                </a:solidFill>
              </a:rPr>
              <a:t>string </a:t>
            </a:r>
            <a:r>
              <a:rPr lang="ru-RU" altLang="en-US" dirty="0"/>
              <a:t>- </a:t>
            </a:r>
            <a:r>
              <a:rPr lang="ru-RU" altLang="en-US" dirty="0" smtClean="0"/>
              <a:t>ниска знакова, </a:t>
            </a:r>
            <a:r>
              <a:rPr lang="ru-RU" altLang="en-US" dirty="0"/>
              <a:t>односно </a:t>
            </a:r>
            <a:r>
              <a:rPr lang="ru-RU" altLang="en-US" dirty="0" smtClean="0"/>
              <a:t>текст</a:t>
            </a:r>
          </a:p>
          <a:p>
            <a:pPr lvl="1" eaLnBrk="1" hangingPunct="1"/>
            <a:r>
              <a:rPr lang="sr-Cyrl-RS" altLang="en-US" dirty="0"/>
              <a:t>Сложени типови променљивих:</a:t>
            </a:r>
          </a:p>
          <a:p>
            <a:pPr lvl="2" eaLnBrk="1" hangingPunct="1"/>
            <a:r>
              <a:rPr lang="en-US" altLang="en-US" dirty="0">
                <a:solidFill>
                  <a:srgbClr val="FFCC66"/>
                </a:solidFill>
              </a:rPr>
              <a:t>array </a:t>
            </a:r>
            <a:r>
              <a:rPr lang="en-US" altLang="en-US" dirty="0"/>
              <a:t>- </a:t>
            </a:r>
            <a:r>
              <a:rPr lang="sr-Cyrl-RS" altLang="en-US" dirty="0"/>
              <a:t>низ</a:t>
            </a:r>
          </a:p>
          <a:p>
            <a:pPr lvl="2" eaLnBrk="1" hangingPunct="1"/>
            <a:r>
              <a:rPr lang="en-US" altLang="en-US" dirty="0">
                <a:solidFill>
                  <a:srgbClr val="FFCC66"/>
                </a:solidFill>
              </a:rPr>
              <a:t>object </a:t>
            </a:r>
            <a:r>
              <a:rPr lang="en-US" altLang="en-US" dirty="0" smtClean="0"/>
              <a:t>– </a:t>
            </a:r>
            <a:r>
              <a:rPr lang="sr-Cyrl-RS" altLang="en-US" dirty="0" smtClean="0"/>
              <a:t>објекат</a:t>
            </a:r>
          </a:p>
          <a:p>
            <a:pPr lvl="1" eaLnBrk="1" hangingPunct="1"/>
            <a:r>
              <a:rPr lang="sr-Cyrl-RS" altLang="en-US" dirty="0"/>
              <a:t>Посебни типови променљивих:</a:t>
            </a:r>
          </a:p>
          <a:p>
            <a:pPr lvl="2" eaLnBrk="1" hangingPunct="1"/>
            <a:r>
              <a:rPr lang="en-US" altLang="en-US" dirty="0">
                <a:solidFill>
                  <a:srgbClr val="FFCC66"/>
                </a:solidFill>
              </a:rPr>
              <a:t>resource </a:t>
            </a:r>
            <a:r>
              <a:rPr lang="en-US" altLang="en-US" dirty="0"/>
              <a:t>- </a:t>
            </a:r>
            <a:r>
              <a:rPr lang="sr-Cyrl-RS" altLang="en-US" dirty="0"/>
              <a:t>ресурс, садржи </a:t>
            </a:r>
            <a:r>
              <a:rPr lang="sr-Cyrl-RS" altLang="en-US" dirty="0" smtClean="0"/>
              <a:t>референцу на </a:t>
            </a:r>
            <a:r>
              <a:rPr lang="sr-Cyrl-RS" altLang="en-US" dirty="0"/>
              <a:t>спољашњи ресурс, нпр. датотеку или веза са базом података</a:t>
            </a:r>
          </a:p>
          <a:p>
            <a:pPr lvl="2" eaLnBrk="1" hangingPunct="1"/>
            <a:r>
              <a:rPr lang="en-US" altLang="en-US" dirty="0" smtClean="0">
                <a:solidFill>
                  <a:srgbClr val="FFCC66"/>
                </a:solidFill>
              </a:rPr>
              <a:t>NULL </a:t>
            </a:r>
            <a:r>
              <a:rPr lang="en-US" altLang="en-US" dirty="0" smtClean="0"/>
              <a:t>– </a:t>
            </a:r>
            <a:r>
              <a:rPr lang="sr-Cyrl-RS" altLang="en-US" dirty="0" smtClean="0"/>
              <a:t>променљива нема </a:t>
            </a:r>
            <a:r>
              <a:rPr lang="sr-Cyrl-RS" altLang="en-US" dirty="0"/>
              <a:t>вредност, </a:t>
            </a:r>
            <a:r>
              <a:rPr lang="sr-Cyrl-RS" altLang="en-US" dirty="0" smtClean="0"/>
              <a:t>може </a:t>
            </a:r>
            <a:r>
              <a:rPr lang="sr-Cyrl-RS" altLang="en-US" dirty="0"/>
              <a:t>садржати </a:t>
            </a:r>
            <a:r>
              <a:rPr lang="sr-Cyrl-RS" altLang="en-US" dirty="0" smtClean="0"/>
              <a:t>једино вредност </a:t>
            </a:r>
            <a:r>
              <a:rPr lang="en-US" altLang="en-US" dirty="0">
                <a:solidFill>
                  <a:srgbClr val="FFCC66"/>
                </a:solidFill>
              </a:rPr>
              <a:t>null</a:t>
            </a:r>
          </a:p>
          <a:p>
            <a:pPr eaLnBrk="1" hangingPunct="1"/>
            <a:endParaRPr lang="en-US" altLang="en-US" dirty="0" smtClean="0"/>
          </a:p>
          <a:p>
            <a:pPr eaLnBrk="1" hangingPunct="1"/>
            <a:endParaRPr lang="en-US" altLang="en-US" dirty="0"/>
          </a:p>
          <a:p>
            <a:pPr eaLnBrk="1" hangingPunct="1"/>
            <a:endParaRPr lang="en-US" altLang="en-US" dirty="0" smtClean="0"/>
          </a:p>
          <a:p>
            <a:pPr eaLnBrk="1" hangingPunct="1"/>
            <a:endParaRPr lang="en-US" altLang="en-US" dirty="0"/>
          </a:p>
        </p:txBody>
      </p:sp>
    </p:spTree>
    <p:extLst>
      <p:ext uri="{BB962C8B-B14F-4D97-AF65-F5344CB8AC3E}">
        <p14:creationId xmlns:p14="http://schemas.microsoft.com/office/powerpoint/2010/main" val="2094589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Додела се реализује помоћу знака једнакости (</a:t>
            </a:r>
            <a:r>
              <a:rPr lang="ru-RU" altLang="en-US" dirty="0" smtClean="0">
                <a:solidFill>
                  <a:srgbClr val="FFCC66"/>
                </a:solidFill>
              </a:rPr>
              <a:t>=</a:t>
            </a:r>
            <a:r>
              <a:rPr lang="ru-RU" altLang="en-US" dirty="0" smtClean="0"/>
              <a:t>)</a:t>
            </a:r>
          </a:p>
          <a:p>
            <a:pPr eaLnBrk="1" hangingPunct="1"/>
            <a:r>
              <a:rPr lang="ru-RU" altLang="en-US" dirty="0" smtClean="0"/>
              <a:t>Додела променљиве може бити по вредности или по референци (за шта се користи симбол </a:t>
            </a:r>
            <a:r>
              <a:rPr lang="ru-RU" altLang="en-US" dirty="0" smtClean="0">
                <a:solidFill>
                  <a:srgbClr val="FFCC66"/>
                </a:solidFill>
              </a:rPr>
              <a:t>&amp;</a:t>
            </a:r>
            <a:r>
              <a:rPr lang="ru-RU" altLang="en-US" dirty="0" smtClean="0"/>
              <a:t>)</a:t>
            </a:r>
          </a:p>
          <a:p>
            <a:pPr marL="914400" lvl="1" indent="-457200" eaLnBrk="1" hangingPunct="1">
              <a:buFont typeface="+mj-lt"/>
              <a:buAutoNum type="arabicPeriod"/>
            </a:pPr>
            <a:r>
              <a:rPr lang="ru-RU" altLang="en-US" dirty="0" smtClean="0"/>
              <a:t>Када се додела врши </a:t>
            </a:r>
            <a:r>
              <a:rPr lang="ru-RU" altLang="en-US" dirty="0" smtClean="0">
                <a:solidFill>
                  <a:srgbClr val="FFCC66"/>
                </a:solidFill>
              </a:rPr>
              <a:t>по вредности</a:t>
            </a:r>
            <a:r>
              <a:rPr lang="ru-RU" altLang="en-US" dirty="0" smtClean="0"/>
              <a:t>, тада се променљивој (лево од знака једнакости) даје вредност израза који се налази десно од знака једнакости</a:t>
            </a:r>
            <a:br>
              <a:rPr lang="ru-RU" altLang="en-US" dirty="0" smtClean="0"/>
            </a:br>
            <a:r>
              <a:rPr lang="ru-RU" altLang="en-US" dirty="0" smtClean="0"/>
              <a:t>Након доделе, променљива је независна од других – промена вредности једне променљиве не утиче на другу</a:t>
            </a:r>
          </a:p>
          <a:p>
            <a:pPr marL="914400" lvl="1" indent="-457200" eaLnBrk="1" hangingPunct="1">
              <a:buFont typeface="+mj-lt"/>
              <a:buAutoNum type="arabicPeriod"/>
            </a:pPr>
            <a:r>
              <a:rPr lang="ru-RU" altLang="en-US" dirty="0" smtClean="0"/>
              <a:t>Када се додела врши </a:t>
            </a:r>
            <a:r>
              <a:rPr lang="ru-RU" altLang="en-US" dirty="0" smtClean="0">
                <a:solidFill>
                  <a:srgbClr val="FFCC66"/>
                </a:solidFill>
              </a:rPr>
              <a:t>по референци</a:t>
            </a:r>
            <a:r>
              <a:rPr lang="ru-RU" altLang="en-US" dirty="0" smtClean="0"/>
              <a:t>, тада променљива лево </a:t>
            </a:r>
            <a:r>
              <a:rPr lang="ru-RU" altLang="en-US" dirty="0"/>
              <a:t>од знака </a:t>
            </a:r>
            <a:r>
              <a:rPr lang="ru-RU" altLang="en-US" dirty="0" smtClean="0"/>
              <a:t>једнакости указује (реферише) на </a:t>
            </a:r>
            <a:r>
              <a:rPr lang="ru-RU" altLang="en-US" dirty="0"/>
              <a:t>променљиву </a:t>
            </a:r>
            <a:r>
              <a:rPr lang="ru-RU" altLang="en-US" dirty="0" smtClean="0"/>
              <a:t>која </a:t>
            </a:r>
            <a:r>
              <a:rPr lang="ru-RU" altLang="en-US" dirty="0"/>
              <a:t>се налази десно од знака </a:t>
            </a:r>
            <a:r>
              <a:rPr lang="ru-RU" altLang="en-US" dirty="0" smtClean="0"/>
              <a:t>једнакости</a:t>
            </a:r>
            <a:br>
              <a:rPr lang="ru-RU" altLang="en-US" dirty="0" smtClean="0"/>
            </a:br>
            <a:r>
              <a:rPr lang="ru-RU" altLang="en-US" dirty="0" smtClean="0"/>
              <a:t>Након доделе променљиве су «везане» - промена једне од променљивих утиче на ону другу</a:t>
            </a: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ru-RU" altLang="en-US" dirty="0">
              <a:solidFill>
                <a:srgbClr val="002060"/>
              </a:solidFill>
            </a:endParaRPr>
          </a:p>
          <a:p>
            <a:pPr eaLnBrk="1" hangingPunct="1"/>
            <a:endParaRPr lang="ru-RU" altLang="en-US" dirty="0" smtClean="0">
              <a:solidFill>
                <a:srgbClr val="002060"/>
              </a:solidFill>
            </a:endParaRPr>
          </a:p>
          <a:p>
            <a:pPr eaLnBrk="1" hangingPunct="1"/>
            <a:endParaRPr lang="en-US" altLang="en-US" dirty="0" smtClean="0"/>
          </a:p>
          <a:p>
            <a:pPr eaLnBrk="1" hangingPunct="1"/>
            <a:endParaRPr lang="en-US" altLang="en-US" dirty="0"/>
          </a:p>
          <a:p>
            <a:pPr eaLnBrk="1" hangingPunct="1"/>
            <a:endParaRPr lang="en-US" altLang="en-US" dirty="0" smtClean="0"/>
          </a:p>
        </p:txBody>
      </p:sp>
    </p:spTree>
    <p:extLst>
      <p:ext uri="{BB962C8B-B14F-4D97-AF65-F5344CB8AC3E}">
        <p14:creationId xmlns:p14="http://schemas.microsoft.com/office/powerpoint/2010/main" val="14781352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ru-RU" altLang="en-US" sz="3200" dirty="0" smtClean="0">
                <a:solidFill>
                  <a:srgbClr val="FFFFFF"/>
                </a:solidFill>
              </a:rPr>
              <a:t>Променљиве </a:t>
            </a:r>
            <a:r>
              <a:rPr lang="sr-Cyrl-RS" altLang="en-US" sz="3200" dirty="0" smtClean="0">
                <a:solidFill>
                  <a:srgbClr val="FFFFFF"/>
                </a:solidFill>
              </a:rPr>
              <a:t>(3)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04491"/>
            <a:ext cx="8712522" cy="2168525"/>
          </a:xfrm>
        </p:spPr>
        <p:txBody>
          <a:bodyPr/>
          <a:lstStyle/>
          <a:p>
            <a:pPr eaLnBrk="1" hangingPunct="1"/>
            <a:r>
              <a:rPr lang="ru-RU" altLang="en-US" dirty="0" smtClean="0">
                <a:solidFill>
                  <a:srgbClr val="FFFFFF"/>
                </a:solidFill>
              </a:rPr>
              <a:t>Пример доделе променљиве по вредности</a:t>
            </a:r>
            <a:endParaRPr lang="en-US" altLang="en-US" dirty="0" smtClean="0">
              <a:solidFill>
                <a:srgbClr val="FFFFFF"/>
              </a:solidFill>
            </a:endParaRPr>
          </a:p>
          <a:p>
            <a:pPr eaLnBrk="1" hangingPunct="1"/>
            <a:endParaRPr lang="en-US" altLang="en-US" dirty="0">
              <a:solidFill>
                <a:srgbClr val="002060"/>
              </a:solidFill>
            </a:endParaRPr>
          </a:p>
          <a:p>
            <a:pPr eaLnBrk="1" hangingPunct="1"/>
            <a:endParaRPr lang="en-US" altLang="en-US" dirty="0" smtClean="0">
              <a:solidFill>
                <a:srgbClr val="002060"/>
              </a:solidFill>
            </a:endParaRPr>
          </a:p>
          <a:p>
            <a:pPr eaLnBrk="1" hangingPunct="1"/>
            <a:endParaRPr lang="en-US" altLang="en-US" sz="1500" dirty="0" smtClean="0">
              <a:solidFill>
                <a:srgbClr val="002060"/>
              </a:solidFill>
            </a:endParaRPr>
          </a:p>
          <a:p>
            <a:pPr eaLnBrk="1" hangingPunct="1"/>
            <a:r>
              <a:rPr lang="sr-Cyrl-RS" altLang="en-US" dirty="0" smtClean="0">
                <a:solidFill>
                  <a:srgbClr val="FFFFFF"/>
                </a:solidFill>
              </a:rPr>
              <a:t>Пример доделе променљиве по референци</a:t>
            </a:r>
            <a:endParaRPr lang="en-US" altLang="en-US" dirty="0">
              <a:solidFill>
                <a:srgbClr val="FFFFFF"/>
              </a:solidFill>
            </a:endParaRPr>
          </a:p>
          <a:p>
            <a:pPr marL="0" indent="0" eaLnBrk="1" hangingPunct="1">
              <a:buNone/>
            </a:pPr>
            <a:endParaRPr lang="ru-RU" altLang="en-US" dirty="0"/>
          </a:p>
          <a:p>
            <a:pPr eaLnBrk="1" hangingPunct="1"/>
            <a:endParaRPr lang="en-US" altLang="en-US" dirty="0" smtClean="0"/>
          </a:p>
          <a:p>
            <a:pPr eaLnBrk="1" hangingPunct="1"/>
            <a:endParaRPr lang="en-US" altLang="en-US" dirty="0"/>
          </a:p>
          <a:p>
            <a:pPr eaLnBrk="1" hangingPunct="1"/>
            <a:endParaRPr lang="en-US" altLang="en-US" dirty="0" smtClean="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613" t="7061" r="10893" b="76276"/>
          <a:stretch/>
        </p:blipFill>
        <p:spPr bwMode="auto">
          <a:xfrm>
            <a:off x="308040" y="1844824"/>
            <a:ext cx="8228983" cy="1039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220" t="5646" r="7286" b="36988"/>
          <a:stretch/>
        </p:blipFill>
        <p:spPr bwMode="auto">
          <a:xfrm>
            <a:off x="308039" y="3269786"/>
            <a:ext cx="8228983" cy="3577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406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Испис променљивих </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За </a:t>
            </a:r>
            <a:r>
              <a:rPr lang="ru-RU" altLang="en-US" dirty="0"/>
              <a:t>исписивање вредности променљивих (прецизније, израза) користе се две основне функције</a:t>
            </a:r>
          </a:p>
          <a:p>
            <a:pPr marL="457200" lvl="1" indent="0" eaLnBrk="1" hangingPunct="1">
              <a:buNone/>
            </a:pPr>
            <a:r>
              <a:rPr lang="ru-RU" altLang="en-US" dirty="0">
                <a:solidFill>
                  <a:srgbClr val="FFCC66"/>
                </a:solidFill>
              </a:rPr>
              <a:t>print ( $arg )</a:t>
            </a:r>
          </a:p>
          <a:p>
            <a:pPr marL="457200" lvl="1" indent="0" eaLnBrk="1" hangingPunct="1">
              <a:buNone/>
            </a:pPr>
            <a:r>
              <a:rPr lang="ru-RU" altLang="en-US" dirty="0">
                <a:solidFill>
                  <a:srgbClr val="FFCC66"/>
                </a:solidFill>
              </a:rPr>
              <a:t>echo ( $arg1 </a:t>
            </a:r>
            <a:r>
              <a:rPr lang="en-US" altLang="en-US" dirty="0">
                <a:solidFill>
                  <a:srgbClr val="00B050"/>
                </a:solidFill>
              </a:rPr>
              <a:t>[</a:t>
            </a:r>
            <a:r>
              <a:rPr lang="ru-RU" altLang="en-US" dirty="0">
                <a:solidFill>
                  <a:srgbClr val="FFCC66"/>
                </a:solidFill>
              </a:rPr>
              <a:t>, $arg2 </a:t>
            </a:r>
            <a:r>
              <a:rPr lang="ru-RU" altLang="en-US" dirty="0">
                <a:solidFill>
                  <a:srgbClr val="00B050"/>
                </a:solidFill>
              </a:rPr>
              <a:t>... ] </a:t>
            </a:r>
            <a:r>
              <a:rPr lang="ru-RU" altLang="en-US" dirty="0">
                <a:solidFill>
                  <a:srgbClr val="FFCC66"/>
                </a:solidFill>
              </a:rPr>
              <a:t>)</a:t>
            </a:r>
          </a:p>
          <a:p>
            <a:pPr eaLnBrk="1" hangingPunct="1"/>
            <a:r>
              <a:rPr lang="ru-RU" altLang="en-US" dirty="0"/>
              <a:t>При позивању ове две функције се не морају користити заграде </a:t>
            </a:r>
          </a:p>
          <a:p>
            <a:pPr eaLnBrk="1" hangingPunct="1"/>
            <a:r>
              <a:rPr lang="ru-RU" altLang="en-US" dirty="0"/>
              <a:t>П</a:t>
            </a:r>
            <a:r>
              <a:rPr lang="sr-Cyrl-RS" altLang="en-US" dirty="0"/>
              <a:t>риликом извршавања ових функција, </a:t>
            </a:r>
            <a:r>
              <a:rPr lang="ru-RU" altLang="en-US" dirty="0"/>
              <a:t>аргументи ма ког типа ће пре исписа биће претворени у тип </a:t>
            </a:r>
            <a:r>
              <a:rPr lang="ru-RU" altLang="en-US" dirty="0">
                <a:solidFill>
                  <a:srgbClr val="FFCC66"/>
                </a:solidFill>
              </a:rPr>
              <a:t>string</a:t>
            </a:r>
            <a:endParaRPr lang="en-US" altLang="en-US" dirty="0">
              <a:solidFill>
                <a:srgbClr val="FFCC66"/>
              </a:solidFill>
            </a:endParaRPr>
          </a:p>
          <a:p>
            <a:pPr eaLnBrk="1" hangingPunct="1"/>
            <a:r>
              <a:rPr lang="ru-RU" altLang="en-US" dirty="0"/>
              <a:t>Функцији </a:t>
            </a:r>
            <a:r>
              <a:rPr lang="ru-RU" altLang="en-US" dirty="0">
                <a:solidFill>
                  <a:srgbClr val="FFCC66"/>
                </a:solidFill>
              </a:rPr>
              <a:t>print </a:t>
            </a:r>
            <a:r>
              <a:rPr lang="ru-RU" altLang="en-US" dirty="0"/>
              <a:t>може да се проследи само један аргумент, док </a:t>
            </a:r>
            <a:r>
              <a:rPr lang="ru-RU" altLang="en-US" dirty="0">
                <a:solidFill>
                  <a:srgbClr val="FFCC66"/>
                </a:solidFill>
              </a:rPr>
              <a:t>echo </a:t>
            </a:r>
            <a:r>
              <a:rPr lang="ru-RU" altLang="en-US" dirty="0"/>
              <a:t>може да има више аргумената међусобно раздвојених зарезом. </a:t>
            </a:r>
          </a:p>
        </p:txBody>
      </p:sp>
    </p:spTree>
    <p:extLst>
      <p:ext uri="{BB962C8B-B14F-4D97-AF65-F5344CB8AC3E}">
        <p14:creationId xmlns:p14="http://schemas.microsoft.com/office/powerpoint/2010/main" val="7113412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Испис променљивих </a:t>
            </a:r>
            <a:r>
              <a:rPr lang="sr-Cyrl-RS" altLang="en-US" sz="3200" dirty="0" smtClean="0">
                <a:solidFill>
                  <a:srgbClr val="FFFFFF"/>
                </a:solidFill>
              </a:rPr>
              <a:t>(</a:t>
            </a:r>
            <a:r>
              <a:rPr lang="sr-Cyrl-RS" altLang="en-US" sz="3200" dirty="0">
                <a:solidFill>
                  <a:srgbClr val="FFFFFF"/>
                </a:solidFill>
              </a:rPr>
              <a:t>2</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исписа </a:t>
            </a:r>
            <a:r>
              <a:rPr lang="ru-RU" altLang="en-US" dirty="0" smtClean="0">
                <a:solidFill>
                  <a:srgbClr val="FFFFFF"/>
                </a:solidFill>
              </a:rPr>
              <a:t>променљивих</a:t>
            </a:r>
            <a:endParaRPr lang="ru-RU" altLang="en-US" dirty="0">
              <a:solidFill>
                <a:srgbClr val="FFFFFF"/>
              </a:solidFill>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675" t="6505" r="9042" b="53101"/>
          <a:stretch/>
        </p:blipFill>
        <p:spPr bwMode="auto">
          <a:xfrm>
            <a:off x="310420" y="1990256"/>
            <a:ext cx="8447013" cy="2518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335" t="6396" r="8382" b="72762"/>
          <a:stretch/>
        </p:blipFill>
        <p:spPr bwMode="auto">
          <a:xfrm>
            <a:off x="310421" y="4865612"/>
            <a:ext cx="8447013" cy="1299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0704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652120" y="1196975"/>
            <a:ext cx="3252168" cy="2362200"/>
          </a:xfrm>
        </p:spPr>
        <p:txBody>
          <a:bodyPr/>
          <a:lstStyle/>
          <a:p>
            <a:pPr algn="ctr" eaLnBrk="1" hangingPunct="1"/>
            <a:r>
              <a:rPr lang="sr-Latn-RS" altLang="en-US" sz="5400" dirty="0" smtClean="0"/>
              <a:t>PHP</a:t>
            </a:r>
            <a:r>
              <a:rPr lang="sr-Cyrl-RS" altLang="en-US" sz="5400" dirty="0" smtClean="0">
                <a:solidFill>
                  <a:schemeClr val="hlink"/>
                </a:solidFill>
              </a:rPr>
              <a:t> </a:t>
            </a:r>
            <a:endParaRPr lang="en-US" altLang="en-US" sz="5400" dirty="0" smtClean="0">
              <a:solidFill>
                <a:schemeClr val="hlink"/>
              </a:solidFill>
            </a:endParaRPr>
          </a:p>
        </p:txBody>
      </p:sp>
      <p:sp>
        <p:nvSpPr>
          <p:cNvPr id="11267" name="Text Box 3"/>
          <p:cNvSpPr txBox="1">
            <a:spLocks noChangeArrowheads="1"/>
          </p:cNvSpPr>
          <p:nvPr/>
        </p:nvSpPr>
        <p:spPr bwMode="auto">
          <a:xfrm>
            <a:off x="533400" y="3200400"/>
            <a:ext cx="8077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1"/>
              </a:buClr>
              <a:buFont typeface="Wingdings" pitchFamily="2" charset="2"/>
              <a:buChar char="l"/>
              <a:defRPr sz="3200">
                <a:solidFill>
                  <a:schemeClr val="tx1"/>
                </a:solidFill>
                <a:latin typeface="Arial" charset="0"/>
              </a:defRPr>
            </a:lvl1pPr>
            <a:lvl2pPr marL="742950" indent="-285750" eaLnBrk="0" hangingPunct="0">
              <a:spcBef>
                <a:spcPct val="20000"/>
              </a:spcBef>
              <a:buClr>
                <a:schemeClr val="accent1"/>
              </a:buClr>
              <a:buFont typeface="Wingdings" pitchFamily="2" charset="2"/>
              <a:buChar char="¡"/>
              <a:defRPr sz="2700">
                <a:solidFill>
                  <a:schemeClr val="tx1"/>
                </a:solidFill>
                <a:latin typeface="Arial" charset="0"/>
              </a:defRPr>
            </a:lvl2pPr>
            <a:lvl3pPr marL="1143000" indent="-228600" eaLnBrk="0" hangingPunct="0">
              <a:spcBef>
                <a:spcPct val="20000"/>
              </a:spcBef>
              <a:buClr>
                <a:schemeClr val="accent1"/>
              </a:buClr>
              <a:buFont typeface="Wingdings" pitchFamily="2" charset="2"/>
              <a:buChar char="l"/>
              <a:defRPr sz="2300">
                <a:solidFill>
                  <a:schemeClr val="tx1"/>
                </a:solidFill>
                <a:latin typeface="Arial" charset="0"/>
              </a:defRPr>
            </a:lvl3pPr>
            <a:lvl4pPr marL="1600200" indent="-228600" eaLnBrk="0" hangingPunct="0">
              <a:spcBef>
                <a:spcPct val="20000"/>
              </a:spcBef>
              <a:buClr>
                <a:schemeClr val="accent1"/>
              </a:buClr>
              <a:buChar char="•"/>
              <a:defRPr sz="2000">
                <a:solidFill>
                  <a:schemeClr val="tx1"/>
                </a:solidFill>
                <a:latin typeface="Arial" charset="0"/>
              </a:defRPr>
            </a:lvl4pPr>
            <a:lvl5pPr marL="2057400" indent="-228600" eaLnBrk="0" hangingPunct="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eaLnBrk="1" hangingPunct="1">
              <a:spcBef>
                <a:spcPct val="50000"/>
              </a:spcBef>
              <a:buClrTx/>
              <a:buFontTx/>
              <a:buNone/>
            </a:pPr>
            <a:endParaRPr lang="sr-Latn-CS" altLang="en-US" sz="3600">
              <a:solidFill>
                <a:srgbClr val="FF6600"/>
              </a:solidFill>
              <a:latin typeface="YUTms" pitchFamily="18" charset="0"/>
            </a:endParaRPr>
          </a:p>
        </p:txBody>
      </p:sp>
      <p:sp>
        <p:nvSpPr>
          <p:cNvPr id="2" name="Rectangle 5"/>
          <p:cNvSpPr>
            <a:spLocks noChangeArrowheads="1"/>
          </p:cNvSpPr>
          <p:nvPr/>
        </p:nvSpPr>
        <p:spPr bwMode="auto">
          <a:xfrm>
            <a:off x="1547813" y="4365625"/>
            <a:ext cx="6400800" cy="1752600"/>
          </a:xfrm>
          <a:prstGeom prst="rect">
            <a:avLst/>
          </a:prstGeom>
          <a:noFill/>
          <a:ln w="9525">
            <a:noFill/>
            <a:miter lim="800000"/>
            <a:headEnd/>
            <a:tailEnd/>
          </a:ln>
          <a:effectLst/>
        </p:spPr>
        <p:txBody>
          <a:bodyPr/>
          <a:lstStyle/>
          <a:p>
            <a:pPr marL="342900" indent="-342900" algn="r">
              <a:spcBef>
                <a:spcPct val="20000"/>
              </a:spcBef>
              <a:buClr>
                <a:schemeClr val="accent1"/>
              </a:buClr>
              <a:buFont typeface="Wingdings" pitchFamily="2" charset="2"/>
              <a:buNone/>
              <a:defRPr/>
            </a:pPr>
            <a:endParaRPr lang="sr-Latn-CS" dirty="0">
              <a:latin typeface="+mj-lt"/>
              <a:cs typeface="Times New Roman" pitchFamily="18" charset="0"/>
            </a:endParaRPr>
          </a:p>
        </p:txBody>
      </p:sp>
      <p:pic>
        <p:nvPicPr>
          <p:cNvPr id="7" name="Picture 2" descr="C:\Courses\PmfBl TI IP 2016-17\Predavanja\Zgra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142863"/>
            <a:ext cx="3556596" cy="45985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Испис </a:t>
            </a:r>
            <a:r>
              <a:rPr lang="sr-Cyrl-RS" altLang="en-US" sz="3200" dirty="0" smtClean="0">
                <a:solidFill>
                  <a:srgbClr val="FFFFFF"/>
                </a:solidFill>
              </a:rPr>
              <a:t>променљивих (</a:t>
            </a:r>
            <a:r>
              <a:rPr lang="sr-Cyrl-RS" altLang="en-US" sz="3200" dirty="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a:solidFill>
                  <a:srgbClr val="FFFFFF"/>
                </a:solidFill>
              </a:rPr>
              <a:t>Примери исписа </a:t>
            </a:r>
            <a:r>
              <a:rPr lang="ru-RU" altLang="en-US" dirty="0">
                <a:solidFill>
                  <a:srgbClr val="FFFFFF"/>
                </a:solidFill>
              </a:rPr>
              <a:t>променљивих</a:t>
            </a:r>
          </a:p>
        </p:txBody>
      </p:sp>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6796" r="9866" b="60998"/>
          <a:stretch/>
        </p:blipFill>
        <p:spPr bwMode="auto">
          <a:xfrm>
            <a:off x="395536" y="1996769"/>
            <a:ext cx="8316385" cy="200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1649" t="6676" r="10140" b="60515"/>
          <a:stretch/>
        </p:blipFill>
        <p:spPr bwMode="auto">
          <a:xfrm>
            <a:off x="395536" y="4407421"/>
            <a:ext cx="8316385" cy="2045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216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Испитивање променљивих</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За </a:t>
            </a:r>
            <a:r>
              <a:rPr lang="ru-RU" altLang="en-US" dirty="0"/>
              <a:t>испитивање да ли је нека променљива </a:t>
            </a:r>
            <a:r>
              <a:rPr lang="ru-RU" altLang="en-US" dirty="0" smtClean="0"/>
              <a:t>празна користи </a:t>
            </a:r>
            <a:r>
              <a:rPr lang="ru-RU" altLang="en-US" dirty="0"/>
              <a:t>се функција </a:t>
            </a:r>
            <a:r>
              <a:rPr lang="ru-RU" altLang="en-US" dirty="0" smtClean="0">
                <a:solidFill>
                  <a:srgbClr val="FFCC66"/>
                </a:solidFill>
              </a:rPr>
              <a:t>empty</a:t>
            </a:r>
          </a:p>
          <a:p>
            <a:pPr eaLnBrk="1" hangingPunct="1"/>
            <a:r>
              <a:rPr lang="ru-RU" altLang="en-US" dirty="0" smtClean="0"/>
              <a:t>За </a:t>
            </a:r>
            <a:r>
              <a:rPr lang="ru-RU" altLang="en-US" dirty="0"/>
              <a:t>испитивање да ли нека променљива </a:t>
            </a:r>
            <a:r>
              <a:rPr lang="ru-RU" altLang="en-US" dirty="0" smtClean="0"/>
              <a:t>постављена на вредност која </a:t>
            </a:r>
            <a:r>
              <a:rPr lang="ru-RU" altLang="en-US" dirty="0"/>
              <a:t>није </a:t>
            </a:r>
            <a:r>
              <a:rPr lang="en-US" altLang="en-US" dirty="0" smtClean="0">
                <a:solidFill>
                  <a:srgbClr val="FFCC66"/>
                </a:solidFill>
              </a:rPr>
              <a:t>NULL</a:t>
            </a:r>
            <a:r>
              <a:rPr lang="ru-RU" altLang="en-US" dirty="0" smtClean="0"/>
              <a:t>, </a:t>
            </a:r>
            <a:r>
              <a:rPr lang="ru-RU" altLang="en-US" dirty="0"/>
              <a:t>користи се функција </a:t>
            </a:r>
            <a:r>
              <a:rPr lang="ru-RU" altLang="en-US" dirty="0" smtClean="0">
                <a:solidFill>
                  <a:srgbClr val="FFCC66"/>
                </a:solidFill>
              </a:rPr>
              <a:t>isset</a:t>
            </a:r>
          </a:p>
          <a:p>
            <a:pPr lvl="1" eaLnBrk="1" hangingPunct="1"/>
            <a:r>
              <a:rPr lang="ru-RU" altLang="en-US" dirty="0" smtClean="0"/>
              <a:t>Ако </a:t>
            </a:r>
            <a:r>
              <a:rPr lang="ru-RU" altLang="en-US" dirty="0"/>
              <a:t>се </a:t>
            </a:r>
            <a:r>
              <a:rPr lang="ru-RU" altLang="en-US" dirty="0" smtClean="0"/>
              <a:t>функцији </a:t>
            </a:r>
            <a:r>
              <a:rPr lang="ru-RU" altLang="en-US" dirty="0"/>
              <a:t>проследи више од једне променљиве, враћа вредност тачно само у случају </a:t>
            </a:r>
            <a:r>
              <a:rPr lang="sr-Cyrl-RS" altLang="en-US" dirty="0" smtClean="0"/>
              <a:t>када је свака од </a:t>
            </a:r>
            <a:r>
              <a:rPr lang="ru-RU" altLang="en-US" dirty="0" smtClean="0"/>
              <a:t>променљивих </a:t>
            </a:r>
            <a:r>
              <a:rPr lang="sr-Cyrl-RS" altLang="en-US" dirty="0" smtClean="0"/>
              <a:t>постављена</a:t>
            </a:r>
            <a:r>
              <a:rPr lang="ru-RU" altLang="en-US" dirty="0" smtClean="0"/>
              <a:t>  </a:t>
            </a:r>
          </a:p>
          <a:p>
            <a:pPr lvl="1" eaLnBrk="1" hangingPunct="1"/>
            <a:r>
              <a:rPr lang="ru-RU" altLang="en-US" dirty="0" smtClean="0"/>
              <a:t>Испитивање </a:t>
            </a:r>
            <a:r>
              <a:rPr lang="ru-RU" altLang="en-US" dirty="0"/>
              <a:t>променљивих извршава се с лева на десно и завршава се у случају да наиђе на прву променљиву која </a:t>
            </a:r>
            <a:r>
              <a:rPr lang="ru-RU" altLang="en-US" dirty="0" smtClean="0"/>
              <a:t>није постављена</a:t>
            </a:r>
          </a:p>
          <a:p>
            <a:pPr eaLnBrk="1" hangingPunct="1"/>
            <a:r>
              <a:rPr lang="ru-RU" altLang="en-US" dirty="0"/>
              <a:t>За испитивање да ли нека променљива постављена на вредност </a:t>
            </a:r>
            <a:r>
              <a:rPr lang="en-US" altLang="en-US" dirty="0" smtClean="0">
                <a:solidFill>
                  <a:srgbClr val="FFCC66"/>
                </a:solidFill>
              </a:rPr>
              <a:t>NULL</a:t>
            </a:r>
            <a:r>
              <a:rPr lang="ru-RU" altLang="en-US" dirty="0" smtClean="0"/>
              <a:t>, </a:t>
            </a:r>
            <a:r>
              <a:rPr lang="ru-RU" altLang="en-US" dirty="0"/>
              <a:t>користи се функција </a:t>
            </a:r>
            <a:r>
              <a:rPr lang="ru-RU" altLang="en-US" dirty="0" smtClean="0">
                <a:solidFill>
                  <a:srgbClr val="FFCC66"/>
                </a:solidFill>
              </a:rPr>
              <a:t>is</a:t>
            </a:r>
            <a:r>
              <a:rPr lang="en-US" altLang="en-US" dirty="0" smtClean="0">
                <a:solidFill>
                  <a:srgbClr val="FFCC66"/>
                </a:solidFill>
              </a:rPr>
              <a:t>_null</a:t>
            </a:r>
            <a:endParaRPr lang="ru-RU" altLang="en-US" dirty="0">
              <a:solidFill>
                <a:srgbClr val="FFCC66"/>
              </a:solidFill>
            </a:endParaRPr>
          </a:p>
          <a:p>
            <a:pPr marL="0" indent="0" eaLnBrk="1" hangingPunct="1">
              <a:buNone/>
            </a:pPr>
            <a:endParaRPr lang="ru-RU" altLang="en-US" dirty="0"/>
          </a:p>
        </p:txBody>
      </p:sp>
    </p:spTree>
    <p:extLst>
      <p:ext uri="{BB962C8B-B14F-4D97-AF65-F5344CB8AC3E}">
        <p14:creationId xmlns:p14="http://schemas.microsoft.com/office/powerpoint/2010/main" val="18222380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Испитивање променљивих</a:t>
            </a:r>
            <a:r>
              <a:rPr lang="en-US" altLang="en-US" sz="3200" dirty="0" smtClean="0">
                <a:solidFill>
                  <a:srgbClr val="FFFFFF"/>
                </a:solidFill>
              </a:rPr>
              <a:t>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Поређење </a:t>
            </a:r>
            <a:r>
              <a:rPr lang="ru-RU" altLang="en-US" dirty="0" smtClean="0"/>
              <a:t>функција </a:t>
            </a:r>
            <a:r>
              <a:rPr lang="ru-RU" altLang="en-US" dirty="0" smtClean="0">
                <a:solidFill>
                  <a:srgbClr val="FFCC66"/>
                </a:solidFill>
              </a:rPr>
              <a:t>empty</a:t>
            </a:r>
            <a:r>
              <a:rPr lang="ru-RU" altLang="en-US" dirty="0" smtClean="0"/>
              <a:t>,</a:t>
            </a:r>
            <a:r>
              <a:rPr lang="ru-RU" altLang="en-US" dirty="0" smtClean="0">
                <a:solidFill>
                  <a:srgbClr val="C00000"/>
                </a:solidFill>
              </a:rPr>
              <a:t> </a:t>
            </a:r>
            <a:r>
              <a:rPr lang="ru-RU" altLang="en-US" dirty="0" smtClean="0">
                <a:solidFill>
                  <a:srgbClr val="FFCC66"/>
                </a:solidFill>
              </a:rPr>
              <a:t>isset</a:t>
            </a:r>
            <a:r>
              <a:rPr lang="ru-RU" altLang="en-US" dirty="0" smtClean="0"/>
              <a:t>, </a:t>
            </a:r>
            <a:r>
              <a:rPr lang="ru-RU" altLang="en-US" dirty="0" smtClean="0">
                <a:solidFill>
                  <a:srgbClr val="FFCC66"/>
                </a:solidFill>
              </a:rPr>
              <a:t>is</a:t>
            </a:r>
            <a:r>
              <a:rPr lang="en-US" altLang="en-US" dirty="0" smtClean="0">
                <a:solidFill>
                  <a:srgbClr val="FFCC66"/>
                </a:solidFill>
              </a:rPr>
              <a:t>_null</a:t>
            </a:r>
            <a:endParaRPr lang="ru-RU" altLang="en-US" dirty="0" smtClean="0">
              <a:solidFill>
                <a:srgbClr val="FFCC66"/>
              </a:solidFill>
            </a:endParaRPr>
          </a:p>
          <a:p>
            <a:pPr marL="0" indent="0" eaLnBrk="1" hangingPunct="1">
              <a:buNone/>
            </a:pPr>
            <a:endParaRPr lang="ru-RU" alt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186" t="28688" r="40604" b="20713"/>
          <a:stretch/>
        </p:blipFill>
        <p:spPr bwMode="auto">
          <a:xfrm>
            <a:off x="755576" y="1930001"/>
            <a:ext cx="7191032" cy="4515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38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Елиминисање </a:t>
            </a:r>
            <a:r>
              <a:rPr lang="sr-Cyrl-RS" altLang="en-US" dirty="0" smtClean="0"/>
              <a:t>постављња вредности </a:t>
            </a:r>
            <a:r>
              <a:rPr lang="ru-RU" altLang="en-US" dirty="0" smtClean="0"/>
              <a:t>променљиве </a:t>
            </a:r>
            <a:r>
              <a:rPr lang="ru-RU" altLang="en-US" dirty="0"/>
              <a:t>врши се помоћу функције </a:t>
            </a:r>
            <a:r>
              <a:rPr lang="ru-RU" altLang="en-US" dirty="0" smtClean="0">
                <a:solidFill>
                  <a:srgbClr val="FFCC66"/>
                </a:solidFill>
              </a:rPr>
              <a:t>unset</a:t>
            </a:r>
            <a:r>
              <a:rPr lang="ru-RU" altLang="en-US" dirty="0">
                <a:solidFill>
                  <a:srgbClr val="FFCC66"/>
                </a:solidFill>
              </a:rPr>
              <a:t> </a:t>
            </a:r>
            <a:endParaRPr lang="ru-RU" altLang="en-US" dirty="0" smtClean="0">
              <a:solidFill>
                <a:srgbClr val="FFCC66"/>
              </a:solidFill>
            </a:endParaRPr>
          </a:p>
          <a:p>
            <a:pPr lvl="1" eaLnBrk="1" hangingPunct="1"/>
            <a:r>
              <a:rPr lang="ru-RU" altLang="en-US" dirty="0" smtClean="0"/>
              <a:t>Понашање </a:t>
            </a:r>
            <a:r>
              <a:rPr lang="ru-RU" altLang="en-US" dirty="0"/>
              <a:t>ове функције у великој мери зависи од </a:t>
            </a:r>
            <a:r>
              <a:rPr lang="ru-RU" altLang="en-US" dirty="0" smtClean="0"/>
              <a:t>опсега </a:t>
            </a:r>
            <a:r>
              <a:rPr lang="ru-RU" altLang="en-US" dirty="0"/>
              <a:t>променљиве и места одакле је </a:t>
            </a:r>
            <a:r>
              <a:rPr lang="ru-RU" altLang="en-US" dirty="0" smtClean="0"/>
              <a:t>позвана </a:t>
            </a:r>
          </a:p>
          <a:p>
            <a:pPr lvl="1" eaLnBrk="1" hangingPunct="1"/>
            <a:r>
              <a:rPr lang="ru-RU" altLang="en-US" dirty="0" smtClean="0"/>
              <a:t>Нпр</a:t>
            </a:r>
            <a:r>
              <a:rPr lang="ru-RU" altLang="en-US" dirty="0"/>
              <a:t>. </a:t>
            </a:r>
            <a:r>
              <a:rPr lang="ru-RU" altLang="en-US" dirty="0" smtClean="0"/>
              <a:t>уколико </a:t>
            </a:r>
            <a:r>
              <a:rPr lang="ru-RU" altLang="en-US" dirty="0"/>
              <a:t>се </a:t>
            </a:r>
            <a:r>
              <a:rPr lang="en-US" altLang="en-US" dirty="0" smtClean="0">
                <a:solidFill>
                  <a:srgbClr val="FFCC66"/>
                </a:solidFill>
              </a:rPr>
              <a:t>unset</a:t>
            </a:r>
            <a:r>
              <a:rPr lang="sr-Cyrl-RS" altLang="en-US" dirty="0" smtClean="0">
                <a:solidFill>
                  <a:srgbClr val="FFCC66"/>
                </a:solidFill>
              </a:rPr>
              <a:t> </a:t>
            </a:r>
            <a:r>
              <a:rPr lang="ru-RU" altLang="en-US" dirty="0" smtClean="0"/>
              <a:t>позове </a:t>
            </a:r>
            <a:r>
              <a:rPr lang="ru-RU" altLang="en-US" dirty="0"/>
              <a:t>унутар блока неке корисничке функције, биће елиминисана вредност само локалне </a:t>
            </a:r>
            <a:r>
              <a:rPr lang="ru-RU" altLang="en-US" dirty="0" smtClean="0"/>
              <a:t>променљиве</a:t>
            </a:r>
          </a:p>
          <a:p>
            <a:pPr lvl="1" eaLnBrk="1" hangingPunct="1"/>
            <a:r>
              <a:rPr lang="ru-RU" altLang="en-US" dirty="0"/>
              <a:t>За промене вредности глобалних променљивих препоручује се употреба низа </a:t>
            </a:r>
            <a:r>
              <a:rPr lang="ru-RU" altLang="en-US" dirty="0">
                <a:solidFill>
                  <a:srgbClr val="FFCC66"/>
                </a:solidFill>
              </a:rPr>
              <a:t>$</a:t>
            </a:r>
            <a:r>
              <a:rPr lang="ru-RU" altLang="en-US" dirty="0" smtClean="0">
                <a:solidFill>
                  <a:srgbClr val="FFCC66"/>
                </a:solidFill>
              </a:rPr>
              <a:t>GLOBALS</a:t>
            </a:r>
          </a:p>
          <a:p>
            <a:pPr eaLnBrk="1" hangingPunct="1"/>
            <a:r>
              <a:rPr lang="ru-RU" altLang="en-US" dirty="0"/>
              <a:t>За структурно приказивање </a:t>
            </a:r>
            <a:r>
              <a:rPr lang="ru-RU" altLang="en-US" dirty="0" smtClean="0"/>
              <a:t>типа </a:t>
            </a:r>
            <a:r>
              <a:rPr lang="ru-RU" altLang="en-US" dirty="0"/>
              <a:t>и вредности </a:t>
            </a:r>
            <a:r>
              <a:rPr lang="ru-RU" altLang="en-US" dirty="0" smtClean="0"/>
              <a:t>променљиве </a:t>
            </a:r>
            <a:r>
              <a:rPr lang="ru-RU" altLang="en-US" dirty="0"/>
              <a:t>на </a:t>
            </a:r>
            <a:r>
              <a:rPr lang="ru-RU" altLang="en-US" dirty="0" smtClean="0"/>
              <a:t>стандардни излаз </a:t>
            </a:r>
            <a:r>
              <a:rPr lang="ru-RU" altLang="en-US" dirty="0"/>
              <a:t>користи се функција </a:t>
            </a:r>
            <a:r>
              <a:rPr lang="ru-RU" altLang="en-US" dirty="0" smtClean="0">
                <a:solidFill>
                  <a:srgbClr val="FFCC66"/>
                </a:solidFill>
              </a:rPr>
              <a:t>var_dump</a:t>
            </a:r>
          </a:p>
          <a:p>
            <a:pPr lvl="1" eaLnBrk="1" hangingPunct="1"/>
            <a:r>
              <a:rPr lang="ru-RU" altLang="en-US" dirty="0" smtClean="0"/>
              <a:t>Ова функција </a:t>
            </a:r>
            <a:r>
              <a:rPr lang="ru-RU" altLang="en-US" dirty="0"/>
              <a:t>је посебно корисна у току развоја </a:t>
            </a:r>
            <a:r>
              <a:rPr lang="ru-RU" altLang="en-US" dirty="0" smtClean="0"/>
              <a:t>програма</a:t>
            </a:r>
            <a:endParaRPr lang="ru-RU" altLang="en-US" dirty="0"/>
          </a:p>
        </p:txBody>
      </p:sp>
    </p:spTree>
    <p:extLst>
      <p:ext uri="{BB962C8B-B14F-4D97-AF65-F5344CB8AC3E}">
        <p14:creationId xmlns:p14="http://schemas.microsoft.com/office/powerpoint/2010/main" val="2726229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3</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500" t="6863" r="8698" b="77435"/>
          <a:stretch/>
        </p:blipFill>
        <p:spPr bwMode="auto">
          <a:xfrm>
            <a:off x="323528" y="1945815"/>
            <a:ext cx="8388393" cy="979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02" t="6076" r="8395" b="78079"/>
          <a:stretch/>
        </p:blipFill>
        <p:spPr bwMode="auto">
          <a:xfrm>
            <a:off x="323528" y="3161065"/>
            <a:ext cx="8388393" cy="988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1977" t="5810" r="9221" b="61624"/>
          <a:stretch/>
        </p:blipFill>
        <p:spPr bwMode="auto">
          <a:xfrm>
            <a:off x="323528" y="4437112"/>
            <a:ext cx="8388393" cy="203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17326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a:solidFill>
                  <a:srgbClr val="FFFFFF"/>
                </a:solidFill>
              </a:rPr>
              <a:t>4</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7067" r="8890" b="66477"/>
          <a:stretch/>
        </p:blipFill>
        <p:spPr bwMode="auto">
          <a:xfrm>
            <a:off x="345328" y="1916832"/>
            <a:ext cx="8435358" cy="16497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171" t="5783" r="8642" b="68733"/>
          <a:stretch/>
        </p:blipFill>
        <p:spPr bwMode="auto">
          <a:xfrm>
            <a:off x="345329" y="3789040"/>
            <a:ext cx="8435358" cy="1589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2472" t="6688" r="8340" b="75404"/>
          <a:stretch/>
        </p:blipFill>
        <p:spPr bwMode="auto">
          <a:xfrm>
            <a:off x="345329" y="5552711"/>
            <a:ext cx="8435358" cy="1116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664297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5</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a:t>
            </a:r>
            <a:r>
              <a:rPr lang="sr-Cyrl-RS" altLang="en-US" dirty="0">
                <a:solidFill>
                  <a:srgbClr val="FFFFFF"/>
                </a:solidFill>
              </a:rPr>
              <a:t>и</a:t>
            </a:r>
            <a:r>
              <a:rPr lang="ru-RU" altLang="en-US" dirty="0" smtClean="0">
                <a:solidFill>
                  <a:srgbClr val="FFFFFF"/>
                </a:solidFill>
              </a:rPr>
              <a:t> коришћња функције var_dump</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00" t="6007" r="9713" b="43433"/>
          <a:stretch/>
        </p:blipFill>
        <p:spPr bwMode="auto">
          <a:xfrm>
            <a:off x="345329" y="1932404"/>
            <a:ext cx="8435358" cy="3152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57284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Испитивање променљивих</a:t>
            </a:r>
            <a:r>
              <a:rPr lang="en-US" altLang="en-US" sz="3200" dirty="0">
                <a:solidFill>
                  <a:srgbClr val="FFFFFF"/>
                </a:solidFill>
              </a:rPr>
              <a:t> </a:t>
            </a:r>
            <a:r>
              <a:rPr lang="en-US" altLang="en-US" sz="3200" dirty="0" smtClean="0">
                <a:solidFill>
                  <a:srgbClr val="FFFFFF"/>
                </a:solidFill>
              </a:rPr>
              <a:t>(</a:t>
            </a:r>
            <a:r>
              <a:rPr lang="sr-Cyrl-RS" altLang="en-US" sz="3200" dirty="0" smtClean="0">
                <a:solidFill>
                  <a:srgbClr val="FFFFFF"/>
                </a:solidFill>
              </a:rPr>
              <a:t>5</a:t>
            </a:r>
            <a:r>
              <a:rPr lang="en-U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За испитивање типа променљивих могу се користити </a:t>
            </a:r>
            <a:r>
              <a:rPr lang="sr-Cyrl-RS" dirty="0" smtClean="0"/>
              <a:t>следеће </a:t>
            </a:r>
            <a:r>
              <a:rPr lang="ru-RU" dirty="0" smtClean="0"/>
              <a:t>функције:</a:t>
            </a:r>
          </a:p>
          <a:p>
            <a:pPr lvl="1" eaLnBrk="1" hangingPunct="1"/>
            <a:r>
              <a:rPr lang="en-US" dirty="0" err="1" smtClean="0">
                <a:solidFill>
                  <a:srgbClr val="FFCC66"/>
                </a:solidFill>
              </a:rPr>
              <a:t>is_array</a:t>
            </a:r>
            <a:r>
              <a:rPr lang="sr-Cyrl-RS" dirty="0" smtClean="0">
                <a:solidFill>
                  <a:srgbClr val="FFCC66"/>
                </a:solidFill>
              </a:rPr>
              <a:t> </a:t>
            </a:r>
            <a:r>
              <a:rPr lang="sr-Cyrl-RS" dirty="0" smtClean="0"/>
              <a:t>- </a:t>
            </a:r>
            <a:r>
              <a:rPr lang="ru-RU" dirty="0" smtClean="0"/>
              <a:t>променљива је низ</a:t>
            </a:r>
            <a:endParaRPr lang="ru-RU" dirty="0"/>
          </a:p>
          <a:p>
            <a:pPr lvl="1" eaLnBrk="1" hangingPunct="1"/>
            <a:r>
              <a:rPr lang="en-US" dirty="0" err="1">
                <a:solidFill>
                  <a:srgbClr val="FFCC66"/>
                </a:solidFill>
              </a:rPr>
              <a:t>is_double</a:t>
            </a:r>
            <a:r>
              <a:rPr lang="en-US" dirty="0"/>
              <a:t>, </a:t>
            </a:r>
            <a:r>
              <a:rPr lang="en-US" dirty="0" err="1">
                <a:solidFill>
                  <a:srgbClr val="FFCC66"/>
                </a:solidFill>
              </a:rPr>
              <a:t>is_float</a:t>
            </a:r>
            <a:r>
              <a:rPr lang="en-US" dirty="0"/>
              <a:t>, </a:t>
            </a:r>
            <a:r>
              <a:rPr lang="en-US" dirty="0" err="1" smtClean="0">
                <a:solidFill>
                  <a:srgbClr val="FFCC66"/>
                </a:solidFill>
              </a:rPr>
              <a:t>is_real</a:t>
            </a:r>
            <a:r>
              <a:rPr lang="sr-Cyrl-RS" dirty="0" smtClean="0">
                <a:solidFill>
                  <a:srgbClr val="FFCC66"/>
                </a:solidFill>
              </a:rPr>
              <a:t> </a:t>
            </a:r>
            <a:r>
              <a:rPr lang="sr-Cyrl-RS" dirty="0" smtClean="0"/>
              <a:t>- </a:t>
            </a:r>
            <a:r>
              <a:rPr lang="ru-RU" dirty="0" smtClean="0"/>
              <a:t>променљива </a:t>
            </a:r>
            <a:r>
              <a:rPr lang="ru-RU" dirty="0"/>
              <a:t>у формату са покретном </a:t>
            </a:r>
            <a:r>
              <a:rPr lang="ru-RU" dirty="0" smtClean="0"/>
              <a:t>зарезом</a:t>
            </a:r>
            <a:endParaRPr lang="ru-RU" dirty="0"/>
          </a:p>
          <a:p>
            <a:pPr lvl="1" eaLnBrk="1" hangingPunct="1"/>
            <a:r>
              <a:rPr lang="en-US" dirty="0" err="1">
                <a:solidFill>
                  <a:srgbClr val="FFCC66"/>
                </a:solidFill>
              </a:rPr>
              <a:t>is_long</a:t>
            </a:r>
            <a:r>
              <a:rPr lang="en-US" dirty="0"/>
              <a:t>, </a:t>
            </a:r>
            <a:r>
              <a:rPr lang="en-US" dirty="0" err="1">
                <a:solidFill>
                  <a:srgbClr val="FFCC66"/>
                </a:solidFill>
              </a:rPr>
              <a:t>is_int</a:t>
            </a:r>
            <a:r>
              <a:rPr lang="en-US" dirty="0"/>
              <a:t>, </a:t>
            </a:r>
            <a:r>
              <a:rPr lang="en-US" dirty="0" err="1">
                <a:solidFill>
                  <a:srgbClr val="FFCC66"/>
                </a:solidFill>
              </a:rPr>
              <a:t>is_integer</a:t>
            </a:r>
            <a:r>
              <a:rPr lang="en-US" dirty="0"/>
              <a:t>	</a:t>
            </a:r>
            <a:r>
              <a:rPr lang="sr-Cyrl-RS" dirty="0" smtClean="0"/>
              <a:t>- </a:t>
            </a:r>
            <a:r>
              <a:rPr lang="ru-RU" dirty="0" smtClean="0"/>
              <a:t>промељнива је цеолобројна</a:t>
            </a:r>
            <a:endParaRPr lang="ru-RU" dirty="0"/>
          </a:p>
          <a:p>
            <a:pPr lvl="1" eaLnBrk="1" hangingPunct="1"/>
            <a:r>
              <a:rPr lang="en-US" dirty="0" err="1">
                <a:solidFill>
                  <a:srgbClr val="FFCC66"/>
                </a:solidFill>
              </a:rPr>
              <a:t>is_string</a:t>
            </a:r>
            <a:r>
              <a:rPr lang="en-US" dirty="0"/>
              <a:t>	</a:t>
            </a:r>
            <a:r>
              <a:rPr lang="sr-Cyrl-RS" dirty="0" smtClean="0"/>
              <a:t>- </a:t>
            </a:r>
            <a:r>
              <a:rPr lang="ru-RU" dirty="0" smtClean="0"/>
              <a:t>променљива је знаковна ниска</a:t>
            </a:r>
            <a:endParaRPr lang="ru-RU" dirty="0"/>
          </a:p>
          <a:p>
            <a:pPr lvl="1" eaLnBrk="1" hangingPunct="1"/>
            <a:r>
              <a:rPr lang="en-US" dirty="0" err="1" smtClean="0">
                <a:solidFill>
                  <a:srgbClr val="FFCC66"/>
                </a:solidFill>
              </a:rPr>
              <a:t>is_object</a:t>
            </a:r>
            <a:r>
              <a:rPr lang="sr-Cyrl-RS" dirty="0" smtClean="0">
                <a:solidFill>
                  <a:srgbClr val="FFCC66"/>
                </a:solidFill>
              </a:rPr>
              <a:t> </a:t>
            </a:r>
            <a:r>
              <a:rPr lang="sr-Cyrl-RS" dirty="0" smtClean="0"/>
              <a:t>- </a:t>
            </a:r>
            <a:r>
              <a:rPr lang="ru-RU" dirty="0" smtClean="0"/>
              <a:t>променљива је објекат</a:t>
            </a:r>
            <a:endParaRPr lang="ru-RU" dirty="0"/>
          </a:p>
          <a:p>
            <a:pPr lvl="1" eaLnBrk="1" hangingPunct="1"/>
            <a:r>
              <a:rPr lang="en-US" dirty="0" err="1" smtClean="0">
                <a:solidFill>
                  <a:srgbClr val="FFCC66"/>
                </a:solidFill>
              </a:rPr>
              <a:t>is_resource</a:t>
            </a:r>
            <a:r>
              <a:rPr lang="sr-Cyrl-RS" dirty="0" smtClean="0">
                <a:solidFill>
                  <a:srgbClr val="FFCC66"/>
                </a:solidFill>
              </a:rPr>
              <a:t> </a:t>
            </a:r>
            <a:r>
              <a:rPr lang="sr-Cyrl-RS" dirty="0" smtClean="0"/>
              <a:t>- </a:t>
            </a:r>
            <a:r>
              <a:rPr lang="ru-RU" dirty="0" smtClean="0"/>
              <a:t>променљива је ресурс</a:t>
            </a:r>
            <a:endParaRPr lang="ru-RU" dirty="0"/>
          </a:p>
          <a:p>
            <a:pPr lvl="1" eaLnBrk="1" hangingPunct="1"/>
            <a:r>
              <a:rPr lang="en-US" dirty="0" err="1" smtClean="0">
                <a:solidFill>
                  <a:srgbClr val="FFCC66"/>
                </a:solidFill>
              </a:rPr>
              <a:t>is_scalar</a:t>
            </a:r>
            <a:r>
              <a:rPr lang="sr-Cyrl-RS" dirty="0" smtClean="0">
                <a:solidFill>
                  <a:srgbClr val="FFCC66"/>
                </a:solidFill>
              </a:rPr>
              <a:t> </a:t>
            </a:r>
            <a:r>
              <a:rPr lang="sr-Cyrl-RS" dirty="0" smtClean="0"/>
              <a:t>- </a:t>
            </a:r>
            <a:r>
              <a:rPr lang="ru-RU" dirty="0" smtClean="0"/>
              <a:t>променљива је скаларног </a:t>
            </a:r>
            <a:r>
              <a:rPr lang="ru-RU" dirty="0"/>
              <a:t>типа: нумерички, логички или знаковни податак</a:t>
            </a:r>
          </a:p>
          <a:p>
            <a:pPr lvl="1" eaLnBrk="1" hangingPunct="1"/>
            <a:r>
              <a:rPr lang="en-US" dirty="0" err="1" smtClean="0">
                <a:solidFill>
                  <a:srgbClr val="FFCC66"/>
                </a:solidFill>
              </a:rPr>
              <a:t>is_numeric</a:t>
            </a:r>
            <a:r>
              <a:rPr lang="sr-Cyrl-RS" dirty="0" smtClean="0">
                <a:solidFill>
                  <a:srgbClr val="FFCC66"/>
                </a:solidFill>
              </a:rPr>
              <a:t> </a:t>
            </a:r>
            <a:r>
              <a:rPr lang="sr-Cyrl-RS" dirty="0" smtClean="0"/>
              <a:t>- </a:t>
            </a:r>
            <a:r>
              <a:rPr lang="ru-RU" dirty="0" smtClean="0"/>
              <a:t>променљива </a:t>
            </a:r>
            <a:r>
              <a:rPr lang="ru-RU" dirty="0"/>
              <a:t>број или </a:t>
            </a:r>
            <a:r>
              <a:rPr lang="ru-RU" dirty="0" smtClean="0"/>
              <a:t>знаковна ниска која </a:t>
            </a:r>
            <a:r>
              <a:rPr lang="ru-RU" dirty="0"/>
              <a:t>се може претворити у број</a:t>
            </a:r>
          </a:p>
          <a:p>
            <a:pPr lvl="1" eaLnBrk="1" hangingPunct="1"/>
            <a:r>
              <a:rPr lang="en-US" dirty="0" err="1" smtClean="0">
                <a:solidFill>
                  <a:srgbClr val="FFCC66"/>
                </a:solidFill>
              </a:rPr>
              <a:t>is_callable</a:t>
            </a:r>
            <a:r>
              <a:rPr lang="sr-Cyrl-RS" dirty="0" smtClean="0">
                <a:solidFill>
                  <a:srgbClr val="FFCC66"/>
                </a:solidFill>
              </a:rPr>
              <a:t> </a:t>
            </a:r>
            <a:r>
              <a:rPr lang="sr-Cyrl-RS" dirty="0" smtClean="0"/>
              <a:t>- </a:t>
            </a:r>
            <a:r>
              <a:rPr lang="ru-RU" dirty="0" smtClean="0"/>
              <a:t>вредност </a:t>
            </a:r>
            <a:r>
              <a:rPr lang="ru-RU" dirty="0"/>
              <a:t>променљиве име постојеће функције </a:t>
            </a:r>
            <a:endParaRPr lang="ru-RU" altLang="en-US" dirty="0" smtClean="0">
              <a:solidFill>
                <a:srgbClr val="002060"/>
              </a:solidFill>
            </a:endParaRPr>
          </a:p>
        </p:txBody>
      </p:sp>
    </p:spTree>
    <p:extLst>
      <p:ext uri="{BB962C8B-B14F-4D97-AF65-F5344CB8AC3E}">
        <p14:creationId xmlns:p14="http://schemas.microsoft.com/office/powerpoint/2010/main" val="413726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За разлику од променљивих, </a:t>
            </a:r>
            <a:r>
              <a:rPr lang="ru-RU" dirty="0" smtClean="0"/>
              <a:t>имена константи </a:t>
            </a:r>
            <a:r>
              <a:rPr lang="ru-RU" dirty="0"/>
              <a:t>се пишу без симбола </a:t>
            </a:r>
            <a:r>
              <a:rPr lang="ru-RU" dirty="0" smtClean="0">
                <a:solidFill>
                  <a:srgbClr val="FFC000"/>
                </a:solidFill>
              </a:rPr>
              <a:t>$ </a:t>
            </a:r>
            <a:r>
              <a:rPr lang="ru-RU" dirty="0" smtClean="0"/>
              <a:t>на почетку. </a:t>
            </a:r>
          </a:p>
          <a:p>
            <a:pPr eaLnBrk="1" hangingPunct="1"/>
            <a:r>
              <a:rPr lang="ru-RU" dirty="0" smtClean="0"/>
              <a:t>Правила </a:t>
            </a:r>
            <a:r>
              <a:rPr lang="ru-RU" dirty="0"/>
              <a:t>за </a:t>
            </a:r>
            <a:r>
              <a:rPr lang="ru-RU" dirty="0" smtClean="0"/>
              <a:t>именовање </a:t>
            </a:r>
            <a:r>
              <a:rPr lang="ru-RU" dirty="0"/>
              <a:t>константи </a:t>
            </a:r>
            <a:r>
              <a:rPr lang="ru-RU" dirty="0" smtClean="0"/>
              <a:t>су иста </a:t>
            </a:r>
            <a:r>
              <a:rPr lang="ru-RU" dirty="0"/>
              <a:t>као и </a:t>
            </a:r>
            <a:r>
              <a:rPr lang="ru-RU" dirty="0" smtClean="0"/>
              <a:t>за именовање  променљивих </a:t>
            </a:r>
          </a:p>
          <a:p>
            <a:pPr lvl="1" eaLnBrk="1" hangingPunct="1"/>
            <a:r>
              <a:rPr lang="ru-RU" dirty="0" smtClean="0"/>
              <a:t>Мада </a:t>
            </a:r>
            <a:r>
              <a:rPr lang="ru-RU" dirty="0"/>
              <a:t>није неопходно, </a:t>
            </a:r>
            <a:r>
              <a:rPr lang="ru-RU" dirty="0" smtClean="0"/>
              <a:t>имена константи </a:t>
            </a:r>
            <a:r>
              <a:rPr lang="ru-RU" dirty="0"/>
              <a:t>се обично пишу </a:t>
            </a:r>
            <a:r>
              <a:rPr lang="ru-RU" dirty="0" smtClean="0"/>
              <a:t>свим великим словима</a:t>
            </a:r>
          </a:p>
          <a:p>
            <a:pPr eaLnBrk="1" hangingPunct="1"/>
            <a:r>
              <a:rPr lang="ru-RU" dirty="0" smtClean="0"/>
              <a:t>Вредности за константе се </a:t>
            </a:r>
            <a:r>
              <a:rPr lang="ru-RU" dirty="0"/>
              <a:t>додељују </a:t>
            </a:r>
            <a:r>
              <a:rPr lang="ru-RU" dirty="0" smtClean="0"/>
              <a:t>нердбом </a:t>
            </a:r>
            <a:r>
              <a:rPr lang="en-US" dirty="0" smtClean="0">
                <a:solidFill>
                  <a:srgbClr val="FFC000"/>
                </a:solidFill>
              </a:rPr>
              <a:t>define</a:t>
            </a:r>
            <a:r>
              <a:rPr lang="sr-Cyrl-RS" dirty="0" smtClean="0"/>
              <a:t>, </a:t>
            </a:r>
            <a:r>
              <a:rPr lang="ru-RU" dirty="0" smtClean="0"/>
              <a:t>на </a:t>
            </a:r>
            <a:r>
              <a:rPr lang="ru-RU" dirty="0"/>
              <a:t>следећи начин:</a:t>
            </a:r>
          </a:p>
          <a:p>
            <a:pPr marL="0" indent="0" eaLnBrk="1" hangingPunct="1">
              <a:buNone/>
            </a:pPr>
            <a:r>
              <a:rPr lang="en-US" dirty="0">
                <a:solidFill>
                  <a:srgbClr val="C00000"/>
                </a:solidFill>
              </a:rPr>
              <a:t> </a:t>
            </a:r>
            <a:r>
              <a:rPr lang="en-US" dirty="0" smtClean="0">
                <a:solidFill>
                  <a:srgbClr val="C00000"/>
                </a:solidFill>
              </a:rPr>
              <a:t>    </a:t>
            </a:r>
            <a:r>
              <a:rPr lang="ru-RU" dirty="0" smtClean="0">
                <a:solidFill>
                  <a:srgbClr val="FFC000"/>
                </a:solidFill>
              </a:rPr>
              <a:t>define</a:t>
            </a:r>
            <a:r>
              <a:rPr lang="ru-RU" dirty="0" smtClean="0"/>
              <a:t>(</a:t>
            </a:r>
            <a:r>
              <a:rPr lang="ru-RU" dirty="0" smtClean="0">
                <a:solidFill>
                  <a:srgbClr val="FFC000"/>
                </a:solidFill>
              </a:rPr>
              <a:t>"</a:t>
            </a:r>
            <a:r>
              <a:rPr lang="en-US" dirty="0" smtClean="0">
                <a:solidFill>
                  <a:srgbClr val="FFC000"/>
                </a:solidFill>
              </a:rPr>
              <a:t>IME_KONSTANTE</a:t>
            </a:r>
            <a:r>
              <a:rPr lang="ru-RU" dirty="0" smtClean="0">
                <a:solidFill>
                  <a:srgbClr val="FFC000"/>
                </a:solidFill>
              </a:rPr>
              <a:t>"</a:t>
            </a:r>
            <a:r>
              <a:rPr lang="ru-RU" dirty="0" smtClean="0"/>
              <a:t>, </a:t>
            </a:r>
            <a:r>
              <a:rPr lang="en-US" dirty="0" err="1" smtClean="0">
                <a:solidFill>
                  <a:srgbClr val="FFC000"/>
                </a:solidFill>
              </a:rPr>
              <a:t>vrednost</a:t>
            </a:r>
            <a:r>
              <a:rPr lang="ru-RU" dirty="0" smtClean="0">
                <a:solidFill>
                  <a:srgbClr val="FFC000"/>
                </a:solidFill>
              </a:rPr>
              <a:t> </a:t>
            </a:r>
            <a:r>
              <a:rPr lang="ru-RU" dirty="0">
                <a:solidFill>
                  <a:srgbClr val="00B050"/>
                </a:solidFill>
              </a:rPr>
              <a:t>[</a:t>
            </a:r>
            <a:r>
              <a:rPr lang="ru-RU" dirty="0"/>
              <a:t>, </a:t>
            </a:r>
            <a:r>
              <a:rPr lang="en-US" dirty="0" err="1" smtClean="0">
                <a:solidFill>
                  <a:srgbClr val="FFC000"/>
                </a:solidFill>
              </a:rPr>
              <a:t>razlika_velika_mala</a:t>
            </a:r>
            <a:r>
              <a:rPr lang="en-US" dirty="0" smtClean="0">
                <a:solidFill>
                  <a:srgbClr val="FFC000"/>
                </a:solidFill>
              </a:rPr>
              <a:t> </a:t>
            </a:r>
            <a:r>
              <a:rPr lang="ru-RU" dirty="0" smtClean="0">
                <a:solidFill>
                  <a:srgbClr val="00B050"/>
                </a:solidFill>
              </a:rPr>
              <a:t>]</a:t>
            </a:r>
            <a:r>
              <a:rPr lang="ru-RU" dirty="0" smtClean="0"/>
              <a:t>);</a:t>
            </a:r>
            <a:endParaRPr lang="ru-RU" dirty="0"/>
          </a:p>
          <a:p>
            <a:pPr eaLnBrk="1" hangingPunct="1"/>
            <a:r>
              <a:rPr lang="ru-RU" dirty="0"/>
              <a:t>Једном дефинисана </a:t>
            </a:r>
            <a:r>
              <a:rPr lang="ru-RU" dirty="0" smtClean="0"/>
              <a:t>константа </a:t>
            </a:r>
            <a:r>
              <a:rPr lang="ru-RU" dirty="0"/>
              <a:t>не може да мења вредност. </a:t>
            </a:r>
            <a:endParaRPr lang="en-US" dirty="0" smtClean="0"/>
          </a:p>
          <a:p>
            <a:pPr eaLnBrk="1" hangingPunct="1"/>
            <a:r>
              <a:rPr lang="ru-RU" dirty="0" smtClean="0"/>
              <a:t>Константама </a:t>
            </a:r>
            <a:r>
              <a:rPr lang="ru-RU" dirty="0"/>
              <a:t>је могуће доделити искључиво скаларне вредности, </a:t>
            </a:r>
            <a:r>
              <a:rPr lang="sr-Cyrl-RS" dirty="0" smtClean="0"/>
              <a:t>тј. вредности </a:t>
            </a:r>
            <a:r>
              <a:rPr lang="ru-RU" dirty="0" smtClean="0"/>
              <a:t>основних </a:t>
            </a:r>
            <a:r>
              <a:rPr lang="ru-RU" dirty="0"/>
              <a:t>типова података (</a:t>
            </a:r>
            <a:r>
              <a:rPr lang="ru-RU" dirty="0">
                <a:solidFill>
                  <a:srgbClr val="FFC000"/>
                </a:solidFill>
              </a:rPr>
              <a:t>boolean</a:t>
            </a:r>
            <a:r>
              <a:rPr lang="ru-RU" dirty="0"/>
              <a:t>, </a:t>
            </a:r>
            <a:r>
              <a:rPr lang="ru-RU" dirty="0">
                <a:solidFill>
                  <a:srgbClr val="FFC000"/>
                </a:solidFill>
              </a:rPr>
              <a:t>integer</a:t>
            </a:r>
            <a:r>
              <a:rPr lang="ru-RU" dirty="0"/>
              <a:t>, </a:t>
            </a:r>
            <a:r>
              <a:rPr lang="ru-RU" dirty="0">
                <a:solidFill>
                  <a:srgbClr val="FFC000"/>
                </a:solidFill>
              </a:rPr>
              <a:t>float </a:t>
            </a:r>
            <a:r>
              <a:rPr lang="ru-RU" dirty="0"/>
              <a:t>и </a:t>
            </a:r>
            <a:r>
              <a:rPr lang="ru-RU" dirty="0">
                <a:solidFill>
                  <a:srgbClr val="FFC000"/>
                </a:solidFill>
              </a:rPr>
              <a:t>string</a:t>
            </a:r>
            <a:r>
              <a:rPr lang="ru-RU" dirty="0"/>
              <a:t>) </a:t>
            </a:r>
            <a:endParaRPr lang="ru-RU" altLang="en-US" dirty="0" smtClean="0">
              <a:solidFill>
                <a:srgbClr val="002060"/>
              </a:solidFill>
            </a:endParaRPr>
          </a:p>
        </p:txBody>
      </p:sp>
    </p:spTree>
    <p:extLst>
      <p:ext uri="{BB962C8B-B14F-4D97-AF65-F5344CB8AC3E}">
        <p14:creationId xmlns:p14="http://schemas.microsoft.com/office/powerpoint/2010/main" val="1388705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dirty="0" smtClean="0">
                <a:solidFill>
                  <a:srgbClr val="FFFFFF"/>
                </a:solidFill>
              </a:rPr>
              <a:t>Примери коришћења константи</a:t>
            </a:r>
            <a:r>
              <a:rPr lang="ru-RU" dirty="0">
                <a:solidFill>
                  <a:srgbClr val="002060"/>
                </a:solidFill>
              </a:rPr>
              <a:t> </a:t>
            </a:r>
            <a:endParaRPr lang="ru-RU" altLang="en-US" dirty="0" smtClean="0">
              <a:solidFill>
                <a:srgbClr val="002060"/>
              </a:solidFill>
            </a:endParaRP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923" t="6129" r="9618" b="77112"/>
          <a:stretch/>
        </p:blipFill>
        <p:spPr bwMode="auto">
          <a:xfrm>
            <a:off x="395536" y="1879915"/>
            <a:ext cx="8346530" cy="104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1813" t="6129" r="9728" b="59709"/>
          <a:stretch/>
        </p:blipFill>
        <p:spPr bwMode="auto">
          <a:xfrm>
            <a:off x="395629" y="3098949"/>
            <a:ext cx="8346437" cy="213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29677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en-US" altLang="en-US" sz="3200" dirty="0" smtClean="0"/>
              <a:t>PHP</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en-US" altLang="en-US" dirty="0" smtClean="0"/>
              <a:t>PHP je </a:t>
            </a:r>
            <a:r>
              <a:rPr lang="ru-RU" altLang="en-US" dirty="0" smtClean="0"/>
              <a:t>специјализовани скриптни језик</a:t>
            </a:r>
            <a:r>
              <a:rPr lang="en-US" altLang="en-US" dirty="0" smtClean="0"/>
              <a:t>,</a:t>
            </a:r>
            <a:r>
              <a:rPr lang="ru-RU" altLang="en-US" dirty="0" smtClean="0"/>
              <a:t> </a:t>
            </a:r>
            <a:r>
              <a:rPr lang="ru-RU" altLang="en-US" dirty="0"/>
              <a:t>првенствено намењен за израду динамичног веб </a:t>
            </a:r>
            <a:r>
              <a:rPr lang="ru-RU" altLang="en-US" dirty="0" smtClean="0"/>
              <a:t>садржаја</a:t>
            </a:r>
            <a:r>
              <a:rPr lang="en-US" altLang="en-US" dirty="0" smtClean="0"/>
              <a:t>,</a:t>
            </a:r>
            <a:r>
              <a:rPr lang="ru-RU" altLang="en-US" dirty="0" smtClean="0"/>
              <a:t> </a:t>
            </a:r>
            <a:r>
              <a:rPr lang="sr-Cyrl-RS" altLang="en-US" dirty="0" smtClean="0"/>
              <a:t>који се извршава </a:t>
            </a:r>
            <a:r>
              <a:rPr lang="ru-RU" altLang="en-US" dirty="0" smtClean="0"/>
              <a:t>на серверу</a:t>
            </a:r>
          </a:p>
          <a:p>
            <a:pPr eaLnBrk="1" hangingPunct="1"/>
            <a:r>
              <a:rPr lang="ru-RU" altLang="en-US" dirty="0" smtClean="0"/>
              <a:t>Стекао </a:t>
            </a:r>
            <a:r>
              <a:rPr lang="ru-RU" altLang="en-US" dirty="0"/>
              <a:t>популарност због своје једноставности и синтаксе наслеђене из програмског језика </a:t>
            </a:r>
            <a:r>
              <a:rPr lang="ru-RU" altLang="en-US" dirty="0" smtClean="0"/>
              <a:t>C </a:t>
            </a:r>
          </a:p>
          <a:p>
            <a:pPr eaLnBrk="1" hangingPunct="1"/>
            <a:r>
              <a:rPr lang="ru-RU" altLang="en-US" dirty="0" smtClean="0"/>
              <a:t>Језик </a:t>
            </a:r>
            <a:r>
              <a:rPr lang="ru-RU" altLang="en-US" dirty="0"/>
              <a:t>се проширивао и стицао могућности за објектно оријентисано програмирање, нарочито од верзије </a:t>
            </a:r>
            <a:r>
              <a:rPr lang="ru-RU" altLang="en-US" dirty="0" smtClean="0"/>
              <a:t>5.0</a:t>
            </a:r>
          </a:p>
          <a:p>
            <a:pPr eaLnBrk="1" hangingPunct="1"/>
            <a:r>
              <a:rPr lang="ru-RU" altLang="en-US" dirty="0" smtClean="0"/>
              <a:t>Дозвољава процедурално </a:t>
            </a:r>
            <a:r>
              <a:rPr lang="ru-RU" altLang="en-US" dirty="0"/>
              <a:t>програмирање, али истовремено омогућава и коришћење класа и других концепата </a:t>
            </a:r>
            <a:r>
              <a:rPr lang="ru-RU" altLang="en-US" dirty="0" smtClean="0"/>
              <a:t>објектно- </a:t>
            </a:r>
            <a:r>
              <a:rPr lang="ru-RU" altLang="en-US" dirty="0"/>
              <a:t>оријентисаног </a:t>
            </a:r>
            <a:r>
              <a:rPr lang="ru-RU" altLang="en-US" dirty="0" smtClean="0"/>
              <a:t>програмирања</a:t>
            </a:r>
          </a:p>
          <a:p>
            <a:pPr eaLnBrk="1" hangingPunct="1"/>
            <a:r>
              <a:rPr lang="en-US" altLang="en-US" dirty="0"/>
              <a:t>P</a:t>
            </a:r>
            <a:r>
              <a:rPr lang="ru-RU" altLang="en-US" dirty="0" smtClean="0"/>
              <a:t>HP </a:t>
            </a:r>
            <a:r>
              <a:rPr lang="ru-RU" altLang="en-US" dirty="0"/>
              <a:t>користи неколико стотина хиљада програмера и неколико милиона </a:t>
            </a:r>
            <a:r>
              <a:rPr lang="ru-RU" altLang="en-US" dirty="0" smtClean="0"/>
              <a:t>сајтова, </a:t>
            </a:r>
            <a:r>
              <a:rPr lang="ru-RU" altLang="en-US" dirty="0"/>
              <a:t>укључујући неке од најпосећенијих сајтова на свету</a:t>
            </a:r>
            <a:endParaRPr lang="en-US" altLang="en-US" sz="2200" dirty="0" smtClean="0"/>
          </a:p>
        </p:txBody>
      </p:sp>
      <p:pic>
        <p:nvPicPr>
          <p:cNvPr id="1026" name="Picture 2" descr="C:\Courses\Matf UVIT\Dodatna literatura\PHP-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548680"/>
            <a:ext cx="1649598" cy="87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4940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Константе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dirty="0" smtClean="0">
                <a:solidFill>
                  <a:srgbClr val="FFFFFF"/>
                </a:solidFill>
              </a:rPr>
              <a:t>Пример </a:t>
            </a:r>
            <a:r>
              <a:rPr lang="sr-Cyrl-RS" dirty="0">
                <a:solidFill>
                  <a:srgbClr val="FFFFFF"/>
                </a:solidFill>
              </a:rPr>
              <a:t>коришћења константи </a:t>
            </a:r>
            <a:endParaRPr lang="sr-Cyrl-RS" dirty="0" smtClean="0">
              <a:solidFill>
                <a:srgbClr val="FFFFFF"/>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endParaRPr lang="sr-Cyrl-RS" dirty="0">
              <a:solidFill>
                <a:srgbClr val="002060"/>
              </a:solidFill>
            </a:endParaRPr>
          </a:p>
          <a:p>
            <a:pPr eaLnBrk="1" hangingPunct="1"/>
            <a:endParaRPr lang="sr-Cyrl-RS" dirty="0" smtClean="0">
              <a:solidFill>
                <a:srgbClr val="002060"/>
              </a:solidFill>
            </a:endParaRPr>
          </a:p>
          <a:p>
            <a:pPr eaLnBrk="1" hangingPunct="1"/>
            <a:r>
              <a:rPr lang="ru-RU" dirty="0"/>
              <a:t>За добијање вредности одређене константе користи се функција </a:t>
            </a:r>
            <a:r>
              <a:rPr lang="en-US" dirty="0" smtClean="0">
                <a:solidFill>
                  <a:srgbClr val="FFCC66"/>
                </a:solidFill>
              </a:rPr>
              <a:t>constan</a:t>
            </a:r>
            <a:r>
              <a:rPr lang="en-US" dirty="0">
                <a:solidFill>
                  <a:srgbClr val="FFCC66"/>
                </a:solidFill>
              </a:rPr>
              <a:t>t</a:t>
            </a:r>
            <a:endParaRPr lang="sr-Cyrl-RS" dirty="0" smtClean="0">
              <a:solidFill>
                <a:srgbClr val="FFCC66"/>
              </a:solidFill>
            </a:endParaRPr>
          </a:p>
          <a:p>
            <a:pPr lvl="1" eaLnBrk="1" hangingPunct="1"/>
            <a:r>
              <a:rPr lang="sr-Cyrl-RS" dirty="0" smtClean="0"/>
              <a:t>Њој </a:t>
            </a:r>
            <a:r>
              <a:rPr lang="ru-RU" dirty="0" smtClean="0"/>
              <a:t>се </a:t>
            </a:r>
            <a:r>
              <a:rPr lang="ru-RU" dirty="0"/>
              <a:t>прослеђује име константе, а као резултат враћа вредност константе или </a:t>
            </a:r>
            <a:r>
              <a:rPr lang="en-US" dirty="0"/>
              <a:t>null </a:t>
            </a:r>
            <a:r>
              <a:rPr lang="ru-RU" dirty="0"/>
              <a:t>ако константа није </a:t>
            </a:r>
            <a:r>
              <a:rPr lang="ru-RU" dirty="0" smtClean="0"/>
              <a:t>дефинисана</a:t>
            </a:r>
          </a:p>
          <a:p>
            <a:pPr eaLnBrk="1" hangingPunct="1"/>
            <a:r>
              <a:rPr lang="ru-RU" dirty="0" smtClean="0"/>
              <a:t>За </a:t>
            </a:r>
            <a:r>
              <a:rPr lang="ru-RU" dirty="0"/>
              <a:t>добијање вредности свих дефинисаних константи може се користити функција </a:t>
            </a:r>
            <a:r>
              <a:rPr lang="en-US" dirty="0" err="1" smtClean="0">
                <a:solidFill>
                  <a:srgbClr val="FFCC66"/>
                </a:solidFill>
              </a:rPr>
              <a:t>get_defined_constants</a:t>
            </a:r>
            <a:endParaRPr lang="ru-RU" altLang="en-US" dirty="0" smtClean="0">
              <a:solidFill>
                <a:srgbClr val="FFCC66"/>
              </a:solidFill>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253" t="5968" r="10112" b="60193"/>
          <a:stretch/>
        </p:blipFill>
        <p:spPr bwMode="auto">
          <a:xfrm>
            <a:off x="395537" y="1916832"/>
            <a:ext cx="8246046" cy="2110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44714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dirty="0"/>
              <a:t>Изрази </a:t>
            </a:r>
            <a:r>
              <a:rPr lang="ru-RU" dirty="0" smtClean="0"/>
              <a:t>су </a:t>
            </a:r>
            <a:r>
              <a:rPr lang="ru-RU" dirty="0"/>
              <a:t>један од основних појмова сваког вишег програмског </a:t>
            </a:r>
            <a:r>
              <a:rPr lang="ru-RU" dirty="0" smtClean="0"/>
              <a:t>језика, </a:t>
            </a:r>
            <a:r>
              <a:rPr lang="ru-RU" dirty="0"/>
              <a:t>па и </a:t>
            </a:r>
            <a:r>
              <a:rPr lang="ru-RU" dirty="0" smtClean="0"/>
              <a:t>PHP </a:t>
            </a:r>
          </a:p>
          <a:p>
            <a:pPr lvl="1" eaLnBrk="1" hangingPunct="1"/>
            <a:r>
              <a:rPr lang="ru-RU" dirty="0" smtClean="0"/>
              <a:t>Изразом се </a:t>
            </a:r>
            <a:r>
              <a:rPr lang="ru-RU" dirty="0"/>
              <a:t>рачуна и даје </a:t>
            </a:r>
            <a:r>
              <a:rPr lang="ru-RU" dirty="0" smtClean="0"/>
              <a:t>резултат. </a:t>
            </a:r>
            <a:r>
              <a:rPr lang="ru-RU" dirty="0"/>
              <a:t>Вредност неког израза одређује се на основу синтаксе израза, односно правила првенства сваког од оператора у изразу и </a:t>
            </a:r>
            <a:r>
              <a:rPr lang="ru-RU" dirty="0" smtClean="0"/>
              <a:t>асоцијативности</a:t>
            </a:r>
          </a:p>
          <a:p>
            <a:pPr eaLnBrk="1" hangingPunct="1"/>
            <a:r>
              <a:rPr lang="ru-RU" altLang="en-US" dirty="0"/>
              <a:t>Оператори су симболи који омогућавају извршавање операција над </a:t>
            </a:r>
            <a:r>
              <a:rPr lang="ru-RU" altLang="en-US" dirty="0" smtClean="0"/>
              <a:t>операндима. </a:t>
            </a:r>
            <a:r>
              <a:rPr lang="ru-RU" altLang="en-US" dirty="0"/>
              <a:t>Могу имати један, два или више аргумената. </a:t>
            </a:r>
            <a:endParaRPr lang="ru-RU" altLang="en-US" dirty="0" smtClean="0"/>
          </a:p>
          <a:p>
            <a:pPr eaLnBrk="1" hangingPunct="1"/>
            <a:r>
              <a:rPr lang="ru-RU" altLang="en-US" dirty="0" smtClean="0"/>
              <a:t>Врсте оператора:</a:t>
            </a:r>
            <a:endParaRPr lang="ru-RU" altLang="en-US" dirty="0"/>
          </a:p>
          <a:p>
            <a:pPr marL="914400" lvl="1" indent="-457200" eaLnBrk="1" hangingPunct="1">
              <a:buFont typeface="+mj-lt"/>
              <a:buAutoNum type="arabicPeriod"/>
            </a:pPr>
            <a:r>
              <a:rPr lang="ru-RU" altLang="en-US" dirty="0"/>
              <a:t>а</a:t>
            </a:r>
            <a:r>
              <a:rPr lang="ru-RU" altLang="en-US" dirty="0" smtClean="0"/>
              <a:t>ритметички </a:t>
            </a:r>
            <a:r>
              <a:rPr lang="ru-RU" altLang="en-US" dirty="0"/>
              <a:t>оператори: сабирање (</a:t>
            </a:r>
            <a:r>
              <a:rPr lang="ru-RU" altLang="en-US" dirty="0">
                <a:solidFill>
                  <a:srgbClr val="FFCC66"/>
                </a:solidFill>
              </a:rPr>
              <a:t>+</a:t>
            </a:r>
            <a:r>
              <a:rPr lang="ru-RU" altLang="en-US" dirty="0"/>
              <a:t>), одузимање (</a:t>
            </a:r>
            <a:r>
              <a:rPr lang="ru-RU" altLang="en-US" dirty="0">
                <a:solidFill>
                  <a:srgbClr val="FFCC66"/>
                </a:solidFill>
              </a:rPr>
              <a:t>-</a:t>
            </a:r>
            <a:r>
              <a:rPr lang="ru-RU" altLang="en-US" dirty="0"/>
              <a:t>), множење (</a:t>
            </a:r>
            <a:r>
              <a:rPr lang="ru-RU" altLang="en-US" dirty="0">
                <a:solidFill>
                  <a:srgbClr val="FFCC66"/>
                </a:solidFill>
              </a:rPr>
              <a:t>*</a:t>
            </a:r>
            <a:r>
              <a:rPr lang="ru-RU" altLang="en-US" dirty="0"/>
              <a:t>), дељење (</a:t>
            </a:r>
            <a:r>
              <a:rPr lang="ru-RU" altLang="en-US" dirty="0">
                <a:solidFill>
                  <a:srgbClr val="FFCC66"/>
                </a:solidFill>
              </a:rPr>
              <a:t>/</a:t>
            </a:r>
            <a:r>
              <a:rPr lang="ru-RU" altLang="en-US" dirty="0"/>
              <a:t>), модуло </a:t>
            </a:r>
            <a:r>
              <a:rPr lang="ru-RU" altLang="en-US" dirty="0" smtClean="0"/>
              <a:t>(</a:t>
            </a:r>
            <a:r>
              <a:rPr lang="ru-RU" altLang="en-US" dirty="0" smtClean="0">
                <a:solidFill>
                  <a:srgbClr val="FFCC66"/>
                </a:solidFill>
              </a:rPr>
              <a:t>%</a:t>
            </a:r>
            <a:r>
              <a:rPr lang="ru-RU" altLang="en-US" dirty="0" smtClean="0"/>
              <a:t>)</a:t>
            </a:r>
            <a:endParaRPr lang="ru-RU" altLang="en-US" dirty="0"/>
          </a:p>
          <a:p>
            <a:pPr marL="914400" lvl="1" indent="-457200" eaLnBrk="1" hangingPunct="1">
              <a:buFont typeface="+mj-lt"/>
              <a:buAutoNum type="arabicPeriod"/>
            </a:pPr>
            <a:r>
              <a:rPr lang="ru-RU" altLang="en-US" dirty="0"/>
              <a:t>о</a:t>
            </a:r>
            <a:r>
              <a:rPr lang="ru-RU" altLang="en-US" dirty="0" smtClean="0"/>
              <a:t>ператор </a:t>
            </a:r>
            <a:r>
              <a:rPr lang="ru-RU" altLang="en-US" dirty="0"/>
              <a:t>за </a:t>
            </a:r>
            <a:r>
              <a:rPr lang="ru-RU" altLang="en-US" dirty="0" smtClean="0"/>
              <a:t>надовезивање ниски тј. тачка-оператор (</a:t>
            </a:r>
            <a:r>
              <a:rPr lang="ru-RU" altLang="en-US" dirty="0" smtClean="0">
                <a:solidFill>
                  <a:srgbClr val="C00000"/>
                </a:solidFill>
              </a:rPr>
              <a:t>.</a:t>
            </a:r>
            <a:r>
              <a:rPr lang="ru-RU" altLang="en-US" dirty="0" smtClean="0"/>
              <a:t>)</a:t>
            </a:r>
          </a:p>
          <a:p>
            <a:pPr marL="914400" lvl="1" indent="-457200" eaLnBrk="1" hangingPunct="1">
              <a:buFont typeface="+mj-lt"/>
              <a:buAutoNum type="arabicPeriod"/>
            </a:pPr>
            <a:r>
              <a:rPr lang="ru-RU" altLang="en-US" dirty="0"/>
              <a:t>оператор доделе (</a:t>
            </a:r>
            <a:r>
              <a:rPr lang="ru-RU" altLang="en-US" dirty="0">
                <a:solidFill>
                  <a:srgbClr val="FFCC66"/>
                </a:solidFill>
              </a:rPr>
              <a:t>=</a:t>
            </a:r>
            <a:r>
              <a:rPr lang="ru-RU" altLang="en-US" dirty="0"/>
              <a:t>) </a:t>
            </a:r>
          </a:p>
          <a:p>
            <a:pPr marL="457200" lvl="1" indent="0" eaLnBrk="1" hangingPunct="1">
              <a:buNone/>
            </a:pPr>
            <a:endParaRPr lang="ru-RU" altLang="en-US" dirty="0"/>
          </a:p>
        </p:txBody>
      </p:sp>
    </p:spTree>
    <p:extLst>
      <p:ext uri="{BB962C8B-B14F-4D97-AF65-F5344CB8AC3E}">
        <p14:creationId xmlns:p14="http://schemas.microsoft.com/office/powerpoint/2010/main" val="321708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аритметичким операторима</a:t>
            </a:r>
            <a:endParaRPr lang="ru-RU" altLang="en-US" dirty="0">
              <a:solidFill>
                <a:srgbClr val="FFFFFF"/>
              </a:solidFill>
            </a:endParaRP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9304"/>
          <a:stretch/>
        </p:blipFill>
        <p:spPr bwMode="auto">
          <a:xfrm>
            <a:off x="35496" y="1916832"/>
            <a:ext cx="9042589" cy="46132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328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a:t>
            </a:r>
            <a:r>
              <a:rPr lang="en-US" altLang="en-US" sz="3200" dirty="0" smtClean="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4"/>
            </a:pPr>
            <a:r>
              <a:rPr lang="ru-RU" altLang="en-US" dirty="0" smtClean="0"/>
              <a:t>комбиновани </a:t>
            </a:r>
            <a:r>
              <a:rPr lang="ru-RU" altLang="en-US" dirty="0"/>
              <a:t>оператори </a:t>
            </a:r>
            <a:r>
              <a:rPr lang="ru-RU" altLang="en-US" dirty="0" smtClean="0"/>
              <a:t>доделе</a:t>
            </a:r>
            <a:r>
              <a:rPr lang="en-US" altLang="en-US" dirty="0" smtClean="0"/>
              <a:t>: </a:t>
            </a:r>
            <a:r>
              <a:rPr lang="sr-Cyrl-RS" altLang="en-US" dirty="0" smtClean="0"/>
              <a:t>извршавају операцију и резултат додељују променљивој</a:t>
            </a:r>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marL="457200" lvl="1" indent="0" eaLnBrk="1" hangingPunct="1">
              <a:buNone/>
            </a:pPr>
            <a:r>
              <a:rPr lang="ru-RU" altLang="en-US" dirty="0" smtClean="0"/>
              <a:t>Оператори </a:t>
            </a:r>
            <a:r>
              <a:rPr lang="ru-RU" altLang="en-US" dirty="0"/>
              <a:t>увећања (</a:t>
            </a:r>
            <a:r>
              <a:rPr lang="ru-RU" altLang="en-US" dirty="0">
                <a:solidFill>
                  <a:srgbClr val="FFCC66"/>
                </a:solidFill>
              </a:rPr>
              <a:t>++</a:t>
            </a:r>
            <a:r>
              <a:rPr lang="ru-RU" altLang="en-US" dirty="0"/>
              <a:t>), и умањења (</a:t>
            </a:r>
            <a:r>
              <a:rPr lang="ru-RU" altLang="en-US" dirty="0">
                <a:solidFill>
                  <a:srgbClr val="FFCC66"/>
                </a:solidFill>
              </a:rPr>
              <a:t>--</a:t>
            </a:r>
            <a:r>
              <a:rPr lang="ru-RU" altLang="en-US" dirty="0"/>
              <a:t>), могу се применити префиксно или суфиксно </a:t>
            </a:r>
            <a:endParaRPr lang="ru-RU" altLang="en-US" dirty="0" smtClean="0"/>
          </a:p>
          <a:p>
            <a:pPr marL="457200" lvl="1" indent="0" eaLnBrk="1" hangingPunct="1">
              <a:buNone/>
            </a:pPr>
            <a:r>
              <a:rPr lang="ru-RU" altLang="en-US" dirty="0"/>
              <a:t>Р</a:t>
            </a:r>
            <a:r>
              <a:rPr lang="ru-RU" altLang="en-US" dirty="0" smtClean="0"/>
              <a:t>езулатат </a:t>
            </a:r>
            <a:r>
              <a:rPr lang="ru-RU" altLang="en-US" dirty="0"/>
              <a:t>зависи од положаја оператора у односу на променљиву</a:t>
            </a:r>
          </a:p>
          <a:p>
            <a:pPr lvl="1" eaLnBrk="1" hangingPunct="1"/>
            <a:endParaRPr lang="ru-RU"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928" t="26594" r="64231" b="27158"/>
          <a:stretch/>
        </p:blipFill>
        <p:spPr bwMode="auto">
          <a:xfrm>
            <a:off x="2528702" y="2200584"/>
            <a:ext cx="3195426" cy="346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2196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a:t>
            </a:r>
            <a:r>
              <a:rPr lang="en-US" altLang="en-US" sz="3200" dirty="0" smtClean="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оператором надовезивања</a:t>
            </a:r>
            <a:endParaRPr lang="ru-RU" altLang="en-US" dirty="0">
              <a:solidFill>
                <a:srgbClr val="FFFFFF"/>
              </a:solidFill>
            </a:endParaRPr>
          </a:p>
        </p:txBody>
      </p:sp>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285" t="5807" r="8379" b="56970"/>
          <a:stretch/>
        </p:blipFill>
        <p:spPr bwMode="auto">
          <a:xfrm>
            <a:off x="467544" y="1844824"/>
            <a:ext cx="8209504" cy="2321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384" t="5806" r="7280" b="60353"/>
          <a:stretch/>
        </p:blipFill>
        <p:spPr bwMode="auto">
          <a:xfrm>
            <a:off x="467544" y="4437112"/>
            <a:ext cx="8209504" cy="2110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3196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a:t>
            </a:r>
            <a:r>
              <a:rPr lang="sr-Cyrl-RS" altLang="en-US" sz="3200" dirty="0">
                <a:solidFill>
                  <a:srgbClr val="FFFFFF"/>
                </a:solidFill>
              </a:rPr>
              <a:t>5</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комбинованим оператором доделе</a:t>
            </a:r>
            <a:endParaRPr lang="ru-RU" altLang="en-US" dirty="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478" t="5484" r="6044" b="42467"/>
          <a:stretch/>
        </p:blipFill>
        <p:spPr bwMode="auto">
          <a:xfrm>
            <a:off x="349711" y="1983582"/>
            <a:ext cx="8470761" cy="3245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86392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израза са увећањем и умањењем</a:t>
            </a:r>
            <a:endParaRPr lang="ru-RU" altLang="en-US" dirty="0">
              <a:solidFill>
                <a:srgbClr val="FFFFFF"/>
              </a:solidFill>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9" t="5324" r="6210" b="8465"/>
          <a:stretch/>
        </p:blipFill>
        <p:spPr bwMode="auto">
          <a:xfrm>
            <a:off x="467544" y="1819402"/>
            <a:ext cx="7882636" cy="5038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5192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a:t>
            </a:r>
            <a:r>
              <a:rPr lang="en-US" altLang="en-US" sz="3200" dirty="0" smtClean="0">
                <a:solidFill>
                  <a:srgbClr val="FFFFFF"/>
                </a:solidFill>
              </a:rPr>
              <a:t>7</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5"/>
            </a:pPr>
            <a:r>
              <a:rPr lang="ru-RU" altLang="en-US" dirty="0"/>
              <a:t>оператори </a:t>
            </a:r>
            <a:r>
              <a:rPr lang="ru-RU" altLang="en-US" dirty="0" smtClean="0"/>
              <a:t>поређења: као </a:t>
            </a:r>
            <a:r>
              <a:rPr lang="ru-RU" altLang="en-US" dirty="0"/>
              <a:t>резултат поређења израза враћају вредности тачно (</a:t>
            </a:r>
            <a:r>
              <a:rPr lang="ru-RU" altLang="en-US" dirty="0">
                <a:solidFill>
                  <a:srgbClr val="FFCC66"/>
                </a:solidFill>
              </a:rPr>
              <a:t>true</a:t>
            </a:r>
            <a:r>
              <a:rPr lang="ru-RU" altLang="en-US" dirty="0"/>
              <a:t>) или нетачно (</a:t>
            </a:r>
            <a:r>
              <a:rPr lang="ru-RU" altLang="en-US" dirty="0">
                <a:solidFill>
                  <a:srgbClr val="FFCC66"/>
                </a:solidFill>
              </a:rPr>
              <a:t>false</a:t>
            </a:r>
            <a:r>
              <a:rPr lang="ru-RU" altLang="en-US" dirty="0" smtClean="0"/>
              <a:t>)</a:t>
            </a:r>
          </a:p>
          <a:p>
            <a:pPr marL="914400" lvl="1" indent="-457200" eaLnBrk="1" hangingPunct="1">
              <a:buFont typeface="+mj-lt"/>
              <a:buAutoNum type="arabicPeriod" startAt="5"/>
            </a:pPr>
            <a:r>
              <a:rPr lang="ru-RU" altLang="en-US" dirty="0"/>
              <a:t>логички </a:t>
            </a:r>
            <a:r>
              <a:rPr lang="ru-RU" altLang="en-US" dirty="0" smtClean="0"/>
              <a:t>оператори: </a:t>
            </a:r>
            <a:r>
              <a:rPr lang="ru-RU" altLang="en-US" dirty="0"/>
              <a:t>такође враћају вредности тачно (</a:t>
            </a:r>
            <a:r>
              <a:rPr lang="ru-RU" altLang="en-US" dirty="0">
                <a:solidFill>
                  <a:srgbClr val="FFCC66"/>
                </a:solidFill>
              </a:rPr>
              <a:t>true</a:t>
            </a:r>
            <a:r>
              <a:rPr lang="ru-RU" altLang="en-US" dirty="0"/>
              <a:t>) или нетачно (</a:t>
            </a:r>
            <a:r>
              <a:rPr lang="ru-RU" altLang="en-US" dirty="0">
                <a:solidFill>
                  <a:srgbClr val="FFCC66"/>
                </a:solidFill>
              </a:rPr>
              <a:t>false</a:t>
            </a:r>
            <a:r>
              <a:rPr lang="ru-RU" altLang="en-US" dirty="0"/>
              <a:t>). </a:t>
            </a:r>
            <a:r>
              <a:rPr lang="ru-RU" altLang="en-US" dirty="0" smtClean="0"/>
              <a:t>Могу </a:t>
            </a:r>
            <a:r>
              <a:rPr lang="ru-RU" altLang="en-US" dirty="0"/>
              <a:t>да се користе и логички оператори </a:t>
            </a:r>
            <a:r>
              <a:rPr lang="ru-RU" altLang="en-US" dirty="0" smtClean="0">
                <a:solidFill>
                  <a:srgbClr val="FFCC66"/>
                </a:solidFill>
              </a:rPr>
              <a:t>NOT</a:t>
            </a:r>
            <a:r>
              <a:rPr lang="ru-RU" altLang="en-US" dirty="0" smtClean="0">
                <a:solidFill>
                  <a:srgbClr val="C00000"/>
                </a:solidFill>
              </a:rPr>
              <a:t> </a:t>
            </a:r>
            <a:r>
              <a:rPr lang="ru-RU" altLang="en-US" dirty="0"/>
              <a:t>(уместо</a:t>
            </a:r>
            <a:r>
              <a:rPr lang="ru-RU" altLang="en-US" dirty="0">
                <a:solidFill>
                  <a:srgbClr val="FFCC66"/>
                </a:solidFill>
              </a:rPr>
              <a:t> !</a:t>
            </a:r>
            <a:r>
              <a:rPr lang="ru-RU" altLang="en-US" dirty="0"/>
              <a:t>), </a:t>
            </a:r>
            <a:r>
              <a:rPr lang="ru-RU" altLang="en-US" dirty="0">
                <a:solidFill>
                  <a:srgbClr val="FFCC66"/>
                </a:solidFill>
              </a:rPr>
              <a:t>AND</a:t>
            </a:r>
            <a:r>
              <a:rPr lang="ru-RU" altLang="en-US" dirty="0">
                <a:solidFill>
                  <a:srgbClr val="C00000"/>
                </a:solidFill>
              </a:rPr>
              <a:t> </a:t>
            </a:r>
            <a:r>
              <a:rPr lang="ru-RU" altLang="en-US" dirty="0"/>
              <a:t>(уместо </a:t>
            </a:r>
            <a:r>
              <a:rPr lang="ru-RU" altLang="en-US" dirty="0">
                <a:solidFill>
                  <a:srgbClr val="FFCC66"/>
                </a:solidFill>
              </a:rPr>
              <a:t>&amp;&amp;</a:t>
            </a:r>
            <a:r>
              <a:rPr lang="ru-RU" altLang="en-US" dirty="0">
                <a:solidFill>
                  <a:srgbClr val="FFFFFF"/>
                </a:solidFill>
              </a:rPr>
              <a:t>),</a:t>
            </a:r>
            <a:r>
              <a:rPr lang="ru-RU" altLang="en-US" dirty="0"/>
              <a:t> </a:t>
            </a:r>
            <a:r>
              <a:rPr lang="ru-RU" altLang="en-US" dirty="0">
                <a:solidFill>
                  <a:srgbClr val="FFCC66"/>
                </a:solidFill>
              </a:rPr>
              <a:t>OR</a:t>
            </a:r>
            <a:r>
              <a:rPr lang="ru-RU" altLang="en-US" dirty="0">
                <a:solidFill>
                  <a:srgbClr val="C00000"/>
                </a:solidFill>
              </a:rPr>
              <a:t> </a:t>
            </a:r>
            <a:r>
              <a:rPr lang="ru-RU" altLang="en-US" dirty="0"/>
              <a:t>(уместо </a:t>
            </a:r>
            <a:r>
              <a:rPr lang="ru-RU" altLang="en-US" dirty="0">
                <a:solidFill>
                  <a:srgbClr val="FFCC66"/>
                </a:solidFill>
              </a:rPr>
              <a:t>||</a:t>
            </a:r>
            <a:r>
              <a:rPr lang="ru-RU" altLang="en-US" dirty="0"/>
              <a:t>), као и оператор </a:t>
            </a:r>
            <a:r>
              <a:rPr lang="ru-RU" altLang="en-US" dirty="0">
                <a:solidFill>
                  <a:srgbClr val="FFCC66"/>
                </a:solidFill>
              </a:rPr>
              <a:t>XOR</a:t>
            </a:r>
            <a:r>
              <a:rPr lang="ru-RU" altLang="en-US" dirty="0">
                <a:solidFill>
                  <a:srgbClr val="C00000"/>
                </a:solidFill>
              </a:rPr>
              <a:t> </a:t>
            </a:r>
            <a:r>
              <a:rPr lang="ru-RU" altLang="en-US" dirty="0"/>
              <a:t>за </a:t>
            </a:r>
            <a:r>
              <a:rPr lang="ru-RU" altLang="en-US" dirty="0" smtClean="0"/>
              <a:t>ексклузивну дисјункцију</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22" t="69574" r="55983" b="10151"/>
          <a:stretch/>
        </p:blipFill>
        <p:spPr bwMode="auto">
          <a:xfrm>
            <a:off x="4285161" y="3429000"/>
            <a:ext cx="4679327" cy="1564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43" t="20096" r="63027" b="37542"/>
          <a:stretch/>
        </p:blipFill>
        <p:spPr bwMode="auto">
          <a:xfrm>
            <a:off x="467544" y="3430801"/>
            <a:ext cx="3528392" cy="3238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19936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solidFill>
                  <a:srgbClr val="FFFFFF"/>
                </a:solidFill>
              </a:rPr>
              <a:t>Изрази (8)</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solidFill>
                  <a:srgbClr val="FFFFFF"/>
                </a:solidFill>
              </a:rPr>
              <a:t>Примери коришћења логичких оператора</a:t>
            </a:r>
            <a:endParaRPr lang="ru-RU" altLang="en-US" dirty="0">
              <a:solidFill>
                <a:srgbClr val="FFFFFF"/>
              </a:solidFill>
            </a:endParaRPr>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52" t="5968" r="9263" b="11982"/>
          <a:stretch/>
        </p:blipFill>
        <p:spPr bwMode="auto">
          <a:xfrm>
            <a:off x="395536" y="1849705"/>
            <a:ext cx="8266143" cy="496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78151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(9)</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914400" lvl="1" indent="-457200" eaLnBrk="1" hangingPunct="1">
              <a:buFont typeface="+mj-lt"/>
              <a:buAutoNum type="arabicPeriod" startAt="7"/>
            </a:pPr>
            <a:r>
              <a:rPr lang="ru-RU" altLang="en-US" dirty="0"/>
              <a:t>оператори над </a:t>
            </a:r>
            <a:r>
              <a:rPr lang="ru-RU" altLang="en-US" dirty="0" smtClean="0"/>
              <a:t>битовима: омогућавају </a:t>
            </a:r>
            <a:r>
              <a:rPr lang="ru-RU" altLang="en-US" dirty="0"/>
              <a:t>да се цео број обрађује као група битова којим је </a:t>
            </a:r>
            <a:r>
              <a:rPr lang="ru-RU" altLang="en-US" dirty="0" smtClean="0"/>
              <a:t>тај број </a:t>
            </a:r>
            <a:r>
              <a:rPr lang="ru-RU" altLang="en-US" dirty="0"/>
              <a:t>представљен у </a:t>
            </a:r>
            <a:r>
              <a:rPr lang="ru-RU" altLang="en-US" dirty="0" smtClean="0"/>
              <a:t>меморији</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r>
              <a:rPr lang="ru-RU" altLang="en-US" dirty="0" smtClean="0"/>
              <a:t>условни </a:t>
            </a:r>
            <a:r>
              <a:rPr lang="ru-RU" altLang="en-US" dirty="0"/>
              <a:t>оператор има следећи </a:t>
            </a:r>
            <a:r>
              <a:rPr lang="ru-RU" altLang="en-US" dirty="0" smtClean="0"/>
              <a:t>облик:</a:t>
            </a:r>
            <a:br>
              <a:rPr lang="ru-RU" altLang="en-US" dirty="0" smtClean="0"/>
            </a:br>
            <a:r>
              <a:rPr lang="ru-RU" altLang="en-US" dirty="0" smtClean="0">
                <a:solidFill>
                  <a:srgbClr val="FFCC66"/>
                </a:solidFill>
              </a:rPr>
              <a:t>(</a:t>
            </a:r>
            <a:r>
              <a:rPr lang="en-US" altLang="en-US" dirty="0" err="1" smtClean="0">
                <a:solidFill>
                  <a:srgbClr val="FFCC66"/>
                </a:solidFill>
              </a:rPr>
              <a:t>uslov</a:t>
            </a:r>
            <a:r>
              <a:rPr lang="ru-RU" altLang="en-US" dirty="0" smtClean="0">
                <a:solidFill>
                  <a:srgbClr val="FFCC66"/>
                </a:solidFill>
              </a:rPr>
              <a:t>) </a:t>
            </a:r>
            <a:r>
              <a:rPr lang="ru-RU" altLang="en-US" b="1" dirty="0">
                <a:solidFill>
                  <a:srgbClr val="FFCC66"/>
                </a:solidFill>
              </a:rPr>
              <a:t>?</a:t>
            </a:r>
            <a:r>
              <a:rPr lang="ru-RU" altLang="en-US" dirty="0">
                <a:solidFill>
                  <a:srgbClr val="FFCC66"/>
                </a:solidFill>
              </a:rPr>
              <a:t> </a:t>
            </a:r>
            <a:r>
              <a:rPr lang="ru-RU" altLang="en-US" dirty="0" smtClean="0">
                <a:solidFill>
                  <a:srgbClr val="FFCC66"/>
                </a:solidFill>
              </a:rPr>
              <a:t>(</a:t>
            </a:r>
            <a:r>
              <a:rPr lang="en-US" altLang="en-US" dirty="0" err="1" smtClean="0">
                <a:solidFill>
                  <a:srgbClr val="FFCC66"/>
                </a:solidFill>
              </a:rPr>
              <a:t>izraz</a:t>
            </a:r>
            <a:r>
              <a:rPr lang="ru-RU" altLang="en-US" dirty="0" smtClean="0">
                <a:solidFill>
                  <a:srgbClr val="FFCC66"/>
                </a:solidFill>
              </a:rPr>
              <a:t>1</a:t>
            </a:r>
            <a:r>
              <a:rPr lang="ru-RU" altLang="en-US" dirty="0">
                <a:solidFill>
                  <a:srgbClr val="FFCC66"/>
                </a:solidFill>
              </a:rPr>
              <a:t>) </a:t>
            </a:r>
            <a:r>
              <a:rPr lang="ru-RU" altLang="en-US" b="1" dirty="0">
                <a:solidFill>
                  <a:srgbClr val="FFCC66"/>
                </a:solidFill>
              </a:rPr>
              <a:t>:</a:t>
            </a:r>
            <a:r>
              <a:rPr lang="ru-RU" altLang="en-US" dirty="0">
                <a:solidFill>
                  <a:srgbClr val="FFCC66"/>
                </a:solidFill>
              </a:rPr>
              <a:t> </a:t>
            </a:r>
            <a:r>
              <a:rPr lang="ru-RU" altLang="en-US" dirty="0" smtClean="0">
                <a:solidFill>
                  <a:srgbClr val="FFCC66"/>
                </a:solidFill>
              </a:rPr>
              <a:t>(</a:t>
            </a:r>
            <a:r>
              <a:rPr lang="en-US" altLang="en-US" dirty="0" err="1" smtClean="0">
                <a:solidFill>
                  <a:srgbClr val="FFCC66"/>
                </a:solidFill>
              </a:rPr>
              <a:t>izraz</a:t>
            </a:r>
            <a:r>
              <a:rPr lang="ru-RU" altLang="en-US" dirty="0" smtClean="0">
                <a:solidFill>
                  <a:srgbClr val="FFCC66"/>
                </a:solidFill>
              </a:rPr>
              <a:t>2</a:t>
            </a:r>
            <a:r>
              <a:rPr lang="ru-RU" altLang="en-US" dirty="0">
                <a:solidFill>
                  <a:srgbClr val="FFCC66"/>
                </a:solidFill>
              </a:rPr>
              <a:t>) </a:t>
            </a:r>
            <a:br>
              <a:rPr lang="ru-RU" altLang="en-US" dirty="0">
                <a:solidFill>
                  <a:srgbClr val="FFCC66"/>
                </a:solidFill>
              </a:rPr>
            </a:br>
            <a:r>
              <a:rPr lang="ru-RU" altLang="en-US" dirty="0" smtClean="0"/>
              <a:t>ако </a:t>
            </a:r>
            <a:r>
              <a:rPr lang="ru-RU" altLang="en-US" dirty="0"/>
              <a:t>је </a:t>
            </a:r>
            <a:r>
              <a:rPr lang="en-US" altLang="en-US" dirty="0" err="1">
                <a:solidFill>
                  <a:srgbClr val="FFCC66"/>
                </a:solidFill>
              </a:rPr>
              <a:t>uslov</a:t>
            </a:r>
            <a:r>
              <a:rPr lang="en-US" altLang="en-US" dirty="0">
                <a:solidFill>
                  <a:srgbClr val="FFCC66"/>
                </a:solidFill>
              </a:rPr>
              <a:t> </a:t>
            </a:r>
            <a:r>
              <a:rPr lang="ru-RU" altLang="en-US" dirty="0" smtClean="0"/>
              <a:t>испуњен </a:t>
            </a:r>
            <a:r>
              <a:rPr lang="ru-RU" altLang="en-US" dirty="0"/>
              <a:t>(тачан) враћа се вредност </a:t>
            </a:r>
            <a:r>
              <a:rPr lang="en-US" altLang="en-US" dirty="0" err="1">
                <a:solidFill>
                  <a:srgbClr val="FFCC66"/>
                </a:solidFill>
              </a:rPr>
              <a:t>izraz</a:t>
            </a:r>
            <a:r>
              <a:rPr lang="ru-RU" altLang="en-US" dirty="0">
                <a:solidFill>
                  <a:srgbClr val="FFCC66"/>
                </a:solidFill>
              </a:rPr>
              <a:t>1</a:t>
            </a:r>
            <a:r>
              <a:rPr lang="ru-RU" altLang="en-US" dirty="0" smtClean="0"/>
              <a:t>, </a:t>
            </a:r>
            <a:r>
              <a:rPr lang="ru-RU" altLang="en-US" dirty="0"/>
              <a:t>а ако није тачан, враћа се вредност </a:t>
            </a:r>
            <a:r>
              <a:rPr lang="en-US" altLang="en-US" dirty="0" err="1">
                <a:solidFill>
                  <a:srgbClr val="FFCC66"/>
                </a:solidFill>
              </a:rPr>
              <a:t>izraz</a:t>
            </a:r>
            <a:r>
              <a:rPr lang="ru-RU" altLang="en-US" dirty="0" smtClean="0">
                <a:solidFill>
                  <a:srgbClr val="FFCC66"/>
                </a:solidFill>
              </a:rPr>
              <a:t>2</a:t>
            </a:r>
            <a:endParaRPr lang="en-US" altLang="en-US" dirty="0" smtClean="0">
              <a:solidFill>
                <a:srgbClr val="FFCC66"/>
              </a:solidFill>
            </a:endParaRPr>
          </a:p>
          <a:p>
            <a:pPr marL="914400" lvl="1" indent="-457200" eaLnBrk="1" hangingPunct="1">
              <a:buFont typeface="+mj-lt"/>
              <a:buAutoNum type="arabicPeriod" startAt="7"/>
            </a:pPr>
            <a:r>
              <a:rPr lang="en-US" altLang="en-US" dirty="0" smtClean="0"/>
              <a:t>o</a:t>
            </a:r>
            <a:r>
              <a:rPr lang="ru-RU" altLang="en-US" dirty="0" smtClean="0"/>
              <a:t>стали </a:t>
            </a:r>
            <a:r>
              <a:rPr lang="ru-RU" altLang="en-US" dirty="0"/>
              <a:t>оператори: </a:t>
            </a:r>
            <a:r>
              <a:rPr lang="ru-RU" altLang="en-US" dirty="0" smtClean="0"/>
              <a:t>за</a:t>
            </a:r>
            <a:r>
              <a:rPr lang="sr-Cyrl-RS" altLang="en-US" dirty="0" smtClean="0"/>
              <a:t>рез (</a:t>
            </a:r>
            <a:r>
              <a:rPr lang="sr-Cyrl-RS" altLang="en-US" b="1" dirty="0" smtClean="0">
                <a:solidFill>
                  <a:srgbClr val="FFCC66"/>
                </a:solidFill>
              </a:rPr>
              <a:t>,</a:t>
            </a:r>
            <a:r>
              <a:rPr lang="sr-Cyrl-RS" altLang="en-US" dirty="0" smtClean="0"/>
              <a:t>)</a:t>
            </a:r>
            <a:r>
              <a:rPr lang="ru-RU" altLang="en-US" dirty="0" smtClean="0"/>
              <a:t> </a:t>
            </a:r>
            <a:r>
              <a:rPr lang="ru-RU" altLang="en-US" dirty="0"/>
              <a:t>за раздвајање аргумената или параметара функције и за раздвајање елемената листе, оператор за прављење објеката </a:t>
            </a:r>
            <a:r>
              <a:rPr lang="ru-RU" altLang="en-US" dirty="0" smtClean="0"/>
              <a:t>(</a:t>
            </a:r>
            <a:r>
              <a:rPr lang="ru-RU" altLang="en-US" dirty="0" smtClean="0">
                <a:solidFill>
                  <a:srgbClr val="FFCC66"/>
                </a:solidFill>
              </a:rPr>
              <a:t>new</a:t>
            </a:r>
            <a:r>
              <a:rPr lang="ru-RU" altLang="en-US" dirty="0" smtClean="0"/>
              <a:t>), оператор за приступање члановима објекта (</a:t>
            </a:r>
            <a:r>
              <a:rPr lang="ru-RU" altLang="en-US" dirty="0" smtClean="0">
                <a:solidFill>
                  <a:srgbClr val="FFCC66"/>
                </a:solidFill>
              </a:rPr>
              <a:t>-&gt;</a:t>
            </a:r>
            <a:r>
              <a:rPr lang="ru-RU" altLang="en-US" dirty="0" smtClean="0"/>
              <a:t>) итд.</a:t>
            </a:r>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124" t="46888" r="31870" b="26782"/>
          <a:stretch/>
        </p:blipFill>
        <p:spPr bwMode="auto">
          <a:xfrm>
            <a:off x="611560" y="2204864"/>
            <a:ext cx="8297072"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6043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t>Извршавање </a:t>
            </a:r>
            <a:r>
              <a:rPr lang="en-US" altLang="en-US" sz="3200" dirty="0" smtClean="0"/>
              <a:t>PHP-a</a:t>
            </a:r>
            <a:endParaRPr lang="en-US" altLang="en-US" sz="3200"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Веб прегледач </a:t>
            </a:r>
            <a:r>
              <a:rPr lang="ru-RU" altLang="en-US" dirty="0" smtClean="0"/>
              <a:t>не извршава </a:t>
            </a:r>
            <a:r>
              <a:rPr lang="en-US" altLang="en-US" dirty="0" smtClean="0"/>
              <a:t>PHP </a:t>
            </a:r>
            <a:r>
              <a:rPr lang="sr-Cyrl-RS" altLang="en-US" dirty="0" smtClean="0"/>
              <a:t>када је </a:t>
            </a:r>
            <a:r>
              <a:rPr lang="en-US" altLang="en-US" dirty="0"/>
              <a:t>PHP</a:t>
            </a:r>
            <a:r>
              <a:rPr lang="ru-RU" altLang="en-US" dirty="0" smtClean="0"/>
              <a:t> уграђен </a:t>
            </a:r>
            <a:r>
              <a:rPr lang="ru-RU" altLang="en-US" dirty="0"/>
              <a:t>у </a:t>
            </a:r>
            <a:r>
              <a:rPr lang="ru-RU" altLang="en-US" dirty="0" smtClean="0"/>
              <a:t>веб страну. Стога, за </a:t>
            </a:r>
            <a:r>
              <a:rPr lang="ru-RU" altLang="en-US" dirty="0"/>
              <a:t>разлику од </a:t>
            </a:r>
            <a:r>
              <a:rPr lang="en-US" altLang="en-US" dirty="0" smtClean="0"/>
              <a:t>JavaScript</a:t>
            </a:r>
            <a:r>
              <a:rPr lang="sr-Cyrl-RS" altLang="en-US" dirty="0" smtClean="0"/>
              <a:t>-а</a:t>
            </a:r>
            <a:r>
              <a:rPr lang="ru-RU" altLang="en-US" dirty="0" smtClean="0"/>
              <a:t>, </a:t>
            </a:r>
            <a:r>
              <a:rPr lang="ru-RU" altLang="en-US" dirty="0"/>
              <a:t>не </a:t>
            </a:r>
            <a:r>
              <a:rPr lang="ru-RU" altLang="en-US" dirty="0" smtClean="0"/>
              <a:t>мора да се води </a:t>
            </a:r>
            <a:r>
              <a:rPr lang="ru-RU" altLang="en-US" dirty="0"/>
              <a:t>рачуна </a:t>
            </a:r>
            <a:r>
              <a:rPr lang="ru-RU" altLang="en-US" dirty="0" smtClean="0"/>
              <a:t>о томе </a:t>
            </a:r>
            <a:r>
              <a:rPr lang="ru-RU" altLang="en-US" dirty="0"/>
              <a:t>да ли </a:t>
            </a:r>
            <a:r>
              <a:rPr lang="ru-RU" altLang="en-US" dirty="0" smtClean="0"/>
              <a:t>прегледач </a:t>
            </a:r>
            <a:r>
              <a:rPr lang="ru-RU" altLang="en-US" dirty="0"/>
              <a:t>подржава </a:t>
            </a:r>
            <a:r>
              <a:rPr lang="en-US" altLang="en-US" dirty="0"/>
              <a:t>PHP</a:t>
            </a:r>
            <a:r>
              <a:rPr lang="ru-RU" altLang="en-US" dirty="0" smtClean="0"/>
              <a:t>.</a:t>
            </a:r>
            <a:endParaRPr lang="ru-RU" altLang="en-US" dirty="0"/>
          </a:p>
          <a:p>
            <a:pPr eaLnBrk="1" hangingPunct="1"/>
            <a:r>
              <a:rPr lang="ru-RU" altLang="en-US" dirty="0" smtClean="0"/>
              <a:t>За креирање веб стране </a:t>
            </a:r>
            <a:r>
              <a:rPr lang="ru-RU" altLang="en-US" dirty="0"/>
              <a:t>са </a:t>
            </a:r>
            <a:r>
              <a:rPr lang="en-US" altLang="en-US" dirty="0" smtClean="0"/>
              <a:t>PHP</a:t>
            </a:r>
            <a:r>
              <a:rPr lang="sr-Cyrl-RS" altLang="en-US" dirty="0" smtClean="0"/>
              <a:t>-</a:t>
            </a:r>
            <a:r>
              <a:rPr lang="ru-RU" altLang="en-US" dirty="0" smtClean="0"/>
              <a:t>ом</a:t>
            </a:r>
            <a:r>
              <a:rPr lang="ru-RU" altLang="en-US" dirty="0"/>
              <a:t>, </a:t>
            </a:r>
            <a:r>
              <a:rPr lang="ru-RU" altLang="en-US" dirty="0" smtClean="0"/>
              <a:t>потребно је убацити </a:t>
            </a:r>
            <a:r>
              <a:rPr lang="en-US" altLang="en-US" dirty="0" smtClean="0"/>
              <a:t>PHP</a:t>
            </a:r>
            <a:r>
              <a:rPr lang="sr-Cyrl-RS" altLang="en-US" dirty="0" smtClean="0"/>
              <a:t> </a:t>
            </a:r>
            <a:r>
              <a:rPr lang="ru-RU" altLang="en-US" dirty="0" smtClean="0"/>
              <a:t>наредбе </a:t>
            </a:r>
            <a:r>
              <a:rPr lang="ru-RU" altLang="en-US" dirty="0"/>
              <a:t>које </a:t>
            </a:r>
            <a:r>
              <a:rPr lang="ru-RU" altLang="en-US" dirty="0" smtClean="0"/>
              <a:t>треба </a:t>
            </a:r>
            <a:r>
              <a:rPr lang="ru-RU" altLang="en-US" dirty="0"/>
              <a:t>да </a:t>
            </a:r>
            <a:r>
              <a:rPr lang="ru-RU" altLang="en-US" dirty="0" smtClean="0"/>
              <a:t>извршити </a:t>
            </a:r>
            <a:r>
              <a:rPr lang="ru-RU" altLang="en-US" dirty="0"/>
              <a:t>у </a:t>
            </a:r>
            <a:r>
              <a:rPr lang="en-US" altLang="en-US" dirty="0" smtClean="0"/>
              <a:t>HTML</a:t>
            </a:r>
            <a:r>
              <a:rPr lang="ru-RU" altLang="en-US" dirty="0" smtClean="0"/>
              <a:t> страну и </a:t>
            </a:r>
            <a:r>
              <a:rPr lang="sr-Cyrl-RS" altLang="en-US" dirty="0" smtClean="0"/>
              <a:t>поставити</a:t>
            </a:r>
            <a:r>
              <a:rPr lang="ru-RU" altLang="en-US" dirty="0" smtClean="0"/>
              <a:t> да </a:t>
            </a:r>
            <a:r>
              <a:rPr lang="en-US" altLang="en-US" dirty="0" smtClean="0"/>
              <a:t>HTML </a:t>
            </a:r>
            <a:r>
              <a:rPr lang="ru-RU" altLang="en-US" dirty="0" smtClean="0"/>
              <a:t>документ има наставак .</a:t>
            </a:r>
            <a:r>
              <a:rPr lang="en-US" altLang="en-US" dirty="0" err="1" smtClean="0"/>
              <a:t>php</a:t>
            </a:r>
            <a:r>
              <a:rPr lang="ru-RU" altLang="en-US" dirty="0" smtClean="0"/>
              <a:t> – да би се документ  повезао са </a:t>
            </a:r>
            <a:r>
              <a:rPr lang="en-US" altLang="en-US" dirty="0"/>
              <a:t>PHP </a:t>
            </a:r>
            <a:r>
              <a:rPr lang="ru-RU" altLang="en-US" dirty="0" smtClean="0"/>
              <a:t>процесором</a:t>
            </a:r>
            <a:r>
              <a:rPr lang="ru-RU" altLang="en-US" dirty="0"/>
              <a:t>.</a:t>
            </a:r>
          </a:p>
          <a:p>
            <a:pPr eaLnBrk="1" hangingPunct="1"/>
            <a:r>
              <a:rPr lang="ru-RU" altLang="en-US" dirty="0" smtClean="0"/>
              <a:t>Када прегледач захтјева веб страну </a:t>
            </a:r>
            <a:r>
              <a:rPr lang="ru-RU" altLang="en-US" dirty="0"/>
              <a:t>с </a:t>
            </a:r>
            <a:r>
              <a:rPr lang="ru-RU" altLang="en-US" dirty="0" smtClean="0"/>
              <a:t>наставком</a:t>
            </a:r>
            <a:r>
              <a:rPr lang="ru-RU" altLang="en-US" dirty="0"/>
              <a:t> .</a:t>
            </a:r>
            <a:r>
              <a:rPr lang="en-US" altLang="en-US" dirty="0" err="1" smtClean="0"/>
              <a:t>php</a:t>
            </a:r>
            <a:r>
              <a:rPr lang="ru-RU" altLang="en-US" dirty="0" smtClean="0"/>
              <a:t>, тада веб </a:t>
            </a:r>
            <a:r>
              <a:rPr lang="ru-RU" altLang="en-US" dirty="0"/>
              <a:t>сервер шаље тражени документ </a:t>
            </a:r>
            <a:r>
              <a:rPr lang="en-US" altLang="en-US" dirty="0" smtClean="0"/>
              <a:t>PHP</a:t>
            </a:r>
            <a:r>
              <a:rPr lang="sr-Cyrl-RS" altLang="en-US" dirty="0" smtClean="0"/>
              <a:t> </a:t>
            </a:r>
            <a:r>
              <a:rPr lang="ru-RU" altLang="en-US" dirty="0" smtClean="0"/>
              <a:t>процесору</a:t>
            </a:r>
            <a:r>
              <a:rPr lang="ru-RU" altLang="en-US" dirty="0"/>
              <a:t>, </a:t>
            </a:r>
            <a:r>
              <a:rPr lang="ru-RU" altLang="en-US" dirty="0" smtClean="0"/>
              <a:t>па потом веб страну коју врати </a:t>
            </a:r>
            <a:r>
              <a:rPr lang="en-US" altLang="en-US" dirty="0"/>
              <a:t>PHP</a:t>
            </a:r>
            <a:r>
              <a:rPr lang="sr-Cyrl-RS" altLang="en-US" dirty="0"/>
              <a:t> </a:t>
            </a:r>
            <a:r>
              <a:rPr lang="ru-RU" altLang="en-US" dirty="0"/>
              <a:t>процесор</a:t>
            </a:r>
            <a:r>
              <a:rPr lang="ru-RU" altLang="en-US" dirty="0" smtClean="0"/>
              <a:t> шаље као одговор прегледачу да </a:t>
            </a:r>
            <a:r>
              <a:rPr lang="ru-RU" altLang="en-US" dirty="0"/>
              <a:t>је прикаже.</a:t>
            </a:r>
          </a:p>
          <a:p>
            <a:pPr eaLnBrk="1" hangingPunct="1"/>
            <a:r>
              <a:rPr lang="en-US" altLang="en-US" dirty="0"/>
              <a:t>PHP </a:t>
            </a:r>
            <a:r>
              <a:rPr lang="ru-RU" altLang="en-US" dirty="0" smtClean="0"/>
              <a:t>процесор </a:t>
            </a:r>
            <a:r>
              <a:rPr lang="ru-RU" altLang="en-US" dirty="0"/>
              <a:t>извршава </a:t>
            </a:r>
            <a:r>
              <a:rPr lang="en-US" altLang="en-US" dirty="0"/>
              <a:t>PHP </a:t>
            </a:r>
            <a:r>
              <a:rPr lang="ru-RU" altLang="en-US" dirty="0" smtClean="0"/>
              <a:t>наредбе и обезбеђује да веб страна </a:t>
            </a:r>
            <a:r>
              <a:rPr lang="ru-RU" altLang="en-US" dirty="0"/>
              <a:t>послата </a:t>
            </a:r>
            <a:r>
              <a:rPr lang="ru-RU" altLang="en-US" dirty="0" smtClean="0"/>
              <a:t>серверу </a:t>
            </a:r>
            <a:r>
              <a:rPr lang="ru-RU" altLang="en-US" dirty="0"/>
              <a:t>(а затим </a:t>
            </a:r>
            <a:r>
              <a:rPr lang="ru-RU" altLang="en-US" dirty="0" smtClean="0"/>
              <a:t>прослеђена веб прегледачу) буде </a:t>
            </a:r>
            <a:r>
              <a:rPr lang="ru-RU" altLang="en-US" dirty="0"/>
              <a:t>исправно форматирана </a:t>
            </a:r>
            <a:r>
              <a:rPr lang="ru-RU" altLang="en-US" dirty="0" smtClean="0"/>
              <a:t>и са </a:t>
            </a:r>
            <a:r>
              <a:rPr lang="ru-RU" altLang="en-US" dirty="0"/>
              <a:t>ознакама које </a:t>
            </a:r>
            <a:r>
              <a:rPr lang="ru-RU" altLang="en-US" dirty="0" smtClean="0"/>
              <a:t>прегледач разуме</a:t>
            </a:r>
            <a:r>
              <a:rPr lang="ru-RU" altLang="en-US" dirty="0"/>
              <a:t>.</a:t>
            </a:r>
          </a:p>
        </p:txBody>
      </p:sp>
    </p:spTree>
    <p:extLst>
      <p:ext uri="{BB962C8B-B14F-4D97-AF65-F5344CB8AC3E}">
        <p14:creationId xmlns:p14="http://schemas.microsoft.com/office/powerpoint/2010/main" val="28166384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Изрази (10)</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Приоритет и асоцијативност оператора:</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12" t="11303" r="50827" b="8911"/>
          <a:stretch/>
        </p:blipFill>
        <p:spPr bwMode="auto">
          <a:xfrm>
            <a:off x="2893962" y="1877539"/>
            <a:ext cx="4630366" cy="4863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48340" y="4725144"/>
            <a:ext cx="2739484" cy="1569660"/>
          </a:xfrm>
          <a:prstGeom prst="rect">
            <a:avLst/>
          </a:prstGeom>
        </p:spPr>
        <p:txBody>
          <a:bodyPr wrap="square">
            <a:spAutoFit/>
          </a:bodyPr>
          <a:lstStyle/>
          <a:p>
            <a:r>
              <a:rPr lang="ru-RU" altLang="en-US" sz="1600" dirty="0" smtClean="0">
                <a:solidFill>
                  <a:srgbClr val="FFFFFF"/>
                </a:solidFill>
                <a:latin typeface="+mn-lt"/>
              </a:rPr>
              <a:t>редослед извршења оператора се може променити помоћу </a:t>
            </a:r>
            <a:r>
              <a:rPr lang="ru-RU" altLang="en-US" sz="1600" dirty="0">
                <a:solidFill>
                  <a:srgbClr val="FFFFFF"/>
                </a:solidFill>
                <a:latin typeface="+mn-lt"/>
              </a:rPr>
              <a:t>малих </a:t>
            </a:r>
            <a:r>
              <a:rPr lang="ru-RU" altLang="en-US" sz="1600" dirty="0" smtClean="0">
                <a:solidFill>
                  <a:srgbClr val="FFFFFF"/>
                </a:solidFill>
                <a:latin typeface="+mn-lt"/>
              </a:rPr>
              <a:t>заграда, са </a:t>
            </a:r>
            <a:r>
              <a:rPr lang="ru-RU" altLang="en-US" sz="1600" dirty="0">
                <a:solidFill>
                  <a:srgbClr val="FFFFFF"/>
                </a:solidFill>
                <a:latin typeface="+mn-lt"/>
              </a:rPr>
              <a:t>редсоледом од унутрашњих, ка </a:t>
            </a:r>
            <a:r>
              <a:rPr lang="ru-RU" altLang="en-US" sz="1600" dirty="0" smtClean="0">
                <a:solidFill>
                  <a:srgbClr val="FFFFFF"/>
                </a:solidFill>
                <a:latin typeface="+mn-lt"/>
              </a:rPr>
              <a:t>спољашњим заградама</a:t>
            </a:r>
            <a:endParaRPr lang="en-US" sz="1600" dirty="0">
              <a:solidFill>
                <a:srgbClr val="FFFFFF"/>
              </a:solidFill>
              <a:latin typeface="+mn-lt"/>
            </a:endParaRPr>
          </a:p>
        </p:txBody>
      </p:sp>
    </p:spTree>
    <p:extLst>
      <p:ext uri="{BB962C8B-B14F-4D97-AF65-F5344CB8AC3E}">
        <p14:creationId xmlns:p14="http://schemas.microsoft.com/office/powerpoint/2010/main" val="11379950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00"/>
                </a:solidFill>
              </a:rPr>
              <a:t>Наредбе </a:t>
            </a:r>
            <a:r>
              <a:rPr lang="ru-RU" altLang="en-US" dirty="0" smtClean="0"/>
              <a:t>или </a:t>
            </a:r>
            <a:r>
              <a:rPr lang="ru-RU" altLang="en-US" dirty="0"/>
              <a:t>искази одређују неку </a:t>
            </a:r>
            <a:r>
              <a:rPr lang="ru-RU" altLang="en-US" dirty="0" smtClean="0"/>
              <a:t>акцију </a:t>
            </a:r>
          </a:p>
          <a:p>
            <a:pPr eaLnBrk="1" hangingPunct="1"/>
            <a:r>
              <a:rPr lang="ru-RU" altLang="en-US" dirty="0" smtClean="0"/>
              <a:t>Свака </a:t>
            </a:r>
            <a:r>
              <a:rPr lang="ru-RU" altLang="en-US" dirty="0"/>
              <a:t>PHP скрипта је састављена од </a:t>
            </a:r>
            <a:r>
              <a:rPr lang="ru-RU" altLang="en-US" dirty="0" smtClean="0"/>
              <a:t>секвенци наредби </a:t>
            </a:r>
          </a:p>
          <a:p>
            <a:pPr lvl="1" eaLnBrk="1" hangingPunct="1"/>
            <a:r>
              <a:rPr lang="ru-RU" altLang="en-US" dirty="0" smtClean="0"/>
              <a:t>По правилу, </a:t>
            </a:r>
            <a:r>
              <a:rPr lang="ru-RU" altLang="en-US" dirty="0"/>
              <a:t>наредбе се извршавају оним редом којим су наведени у </a:t>
            </a:r>
            <a:r>
              <a:rPr lang="ru-RU" altLang="en-US" dirty="0" smtClean="0"/>
              <a:t>програму </a:t>
            </a:r>
          </a:p>
          <a:p>
            <a:pPr lvl="1" eaLnBrk="1" hangingPunct="1"/>
            <a:r>
              <a:rPr lang="ru-RU" altLang="en-US" dirty="0" smtClean="0"/>
              <a:t>Редослед извршења наредби може </a:t>
            </a:r>
            <a:r>
              <a:rPr lang="ru-RU" altLang="en-US" dirty="0"/>
              <a:t>да се промени неком од наредби за пренос тока програма, при чему пренос може ићи на било који други део програма или ван </a:t>
            </a:r>
            <a:r>
              <a:rPr lang="ru-RU" altLang="en-US" dirty="0" smtClean="0"/>
              <a:t>њега </a:t>
            </a:r>
          </a:p>
          <a:p>
            <a:pPr eaLnBrk="1" hangingPunct="1"/>
            <a:r>
              <a:rPr lang="ru-RU" altLang="en-US" dirty="0" smtClean="0">
                <a:solidFill>
                  <a:srgbClr val="FFFF00"/>
                </a:solidFill>
              </a:rPr>
              <a:t>Основни </a:t>
            </a:r>
            <a:r>
              <a:rPr lang="ru-RU" altLang="en-US" dirty="0">
                <a:solidFill>
                  <a:srgbClr val="FFFF00"/>
                </a:solidFill>
              </a:rPr>
              <a:t>облик наредбе </a:t>
            </a:r>
            <a:r>
              <a:rPr lang="ru-RU" altLang="en-US" dirty="0"/>
              <a:t>је израз иза кога следи знак </a:t>
            </a:r>
            <a:r>
              <a:rPr lang="ru-RU" altLang="en-US" dirty="0" smtClean="0"/>
              <a:t>тачка-зарез (</a:t>
            </a:r>
            <a:r>
              <a:rPr lang="ru-RU" altLang="en-US" b="1" dirty="0" smtClean="0">
                <a:solidFill>
                  <a:srgbClr val="FFCC66"/>
                </a:solidFill>
              </a:rPr>
              <a:t>;</a:t>
            </a:r>
            <a:r>
              <a:rPr lang="ru-RU" altLang="en-US" dirty="0" smtClean="0"/>
              <a:t>), који представља </a:t>
            </a:r>
            <a:r>
              <a:rPr lang="ru-RU" altLang="en-US" dirty="0"/>
              <a:t>завршни знак </a:t>
            </a:r>
            <a:r>
              <a:rPr lang="ru-RU" altLang="en-US" dirty="0" smtClean="0"/>
              <a:t>наредбе</a:t>
            </a:r>
            <a:endParaRPr lang="ru-RU" altLang="en-US" dirty="0"/>
          </a:p>
          <a:p>
            <a:pPr eaLnBrk="1" hangingPunct="1"/>
            <a:r>
              <a:rPr lang="ru-RU" altLang="en-US" dirty="0">
                <a:solidFill>
                  <a:srgbClr val="FFFF00"/>
                </a:solidFill>
              </a:rPr>
              <a:t>Сложена наредба </a:t>
            </a:r>
            <a:r>
              <a:rPr lang="ru-RU" altLang="en-US" dirty="0"/>
              <a:t>или </a:t>
            </a:r>
            <a:r>
              <a:rPr lang="ru-RU" altLang="en-US" dirty="0" smtClean="0">
                <a:solidFill>
                  <a:srgbClr val="FFFF00"/>
                </a:solidFill>
              </a:rPr>
              <a:t>блок </a:t>
            </a:r>
            <a:r>
              <a:rPr lang="ru-RU" altLang="en-US" dirty="0"/>
              <a:t>је механизам који групише скуп наредби у једну семантичку </a:t>
            </a:r>
            <a:r>
              <a:rPr lang="ru-RU" altLang="en-US" dirty="0" smtClean="0"/>
              <a:t>целину </a:t>
            </a:r>
          </a:p>
          <a:p>
            <a:pPr lvl="1" eaLnBrk="1" hangingPunct="1"/>
            <a:r>
              <a:rPr lang="ru-RU" altLang="en-US" dirty="0" smtClean="0"/>
              <a:t>Блокови </a:t>
            </a:r>
            <a:r>
              <a:rPr lang="ru-RU" altLang="en-US" dirty="0"/>
              <a:t>могу да буду </a:t>
            </a:r>
            <a:r>
              <a:rPr lang="ru-RU" altLang="en-US" dirty="0" smtClean="0"/>
              <a:t>угнеждени јадан у други</a:t>
            </a:r>
          </a:p>
          <a:p>
            <a:pPr lvl="1" eaLnBrk="1" hangingPunct="1"/>
            <a:r>
              <a:rPr lang="ru-RU" altLang="en-US" dirty="0" smtClean="0"/>
              <a:t>Сваки од блокова </a:t>
            </a:r>
            <a:r>
              <a:rPr lang="ru-RU" altLang="en-US" dirty="0"/>
              <a:t>може да садржи своје сопствене декларације, иницијализације и извршне </a:t>
            </a:r>
            <a:r>
              <a:rPr lang="ru-RU" altLang="en-US" dirty="0" smtClean="0"/>
              <a:t>наредбе</a:t>
            </a:r>
            <a:endParaRPr lang="en-US" altLang="en-US" dirty="0" smtClean="0"/>
          </a:p>
          <a:p>
            <a:pPr marL="914400" lvl="1" indent="-457200" eaLnBrk="1" hangingPunct="1">
              <a:buFont typeface="+mj-lt"/>
              <a:buAutoNum type="arabicPeriod" startAt="7"/>
            </a:pPr>
            <a:endParaRPr lang="en-US" altLang="en-US" dirty="0"/>
          </a:p>
          <a:p>
            <a:pPr marL="914400" lvl="1" indent="-457200" eaLnBrk="1" hangingPunct="1">
              <a:buFont typeface="+mj-lt"/>
              <a:buAutoNum type="arabicPeriod" startAt="7"/>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9995843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Наредбе </a:t>
            </a:r>
            <a:r>
              <a:rPr lang="ru-RU" altLang="en-US" dirty="0" smtClean="0"/>
              <a:t>гранања су наредбе којима </a:t>
            </a:r>
            <a:r>
              <a:rPr lang="ru-RU" altLang="en-US" dirty="0"/>
              <a:t>се одређује ток извршавања под одређеним </a:t>
            </a:r>
            <a:r>
              <a:rPr lang="ru-RU" altLang="en-US" dirty="0" smtClean="0"/>
              <a:t>условима и које </a:t>
            </a:r>
            <a:r>
              <a:rPr lang="ru-RU" altLang="en-US" dirty="0"/>
              <a:t>се групишу у једну засебну </a:t>
            </a:r>
            <a:r>
              <a:rPr lang="ru-RU" altLang="en-US" dirty="0" smtClean="0"/>
              <a:t>структуру </a:t>
            </a:r>
          </a:p>
          <a:p>
            <a:pPr lvl="1" eaLnBrk="1" hangingPunct="1"/>
            <a:r>
              <a:rPr lang="sr-Cyrl-RS" altLang="en-US" dirty="0" smtClean="0"/>
              <a:t>У оквиру о</a:t>
            </a:r>
            <a:r>
              <a:rPr lang="ru-RU" altLang="en-US" dirty="0" smtClean="0"/>
              <a:t>вакве структуре се свака од грана извршавања, ако садржи више од једне наредбе, поставља </a:t>
            </a:r>
            <a:r>
              <a:rPr lang="ru-RU" altLang="en-US" dirty="0"/>
              <a:t>између витичастих </a:t>
            </a:r>
            <a:r>
              <a:rPr lang="ru-RU" altLang="en-US" dirty="0" smtClean="0"/>
              <a:t>заграда: </a:t>
            </a:r>
            <a:r>
              <a:rPr lang="ru-RU" altLang="en-US" dirty="0" smtClean="0">
                <a:solidFill>
                  <a:srgbClr val="FFCC66"/>
                </a:solidFill>
              </a:rPr>
              <a:t>{</a:t>
            </a:r>
            <a:r>
              <a:rPr lang="ru-RU" altLang="en-US" dirty="0" smtClean="0"/>
              <a:t> </a:t>
            </a:r>
            <a:r>
              <a:rPr lang="ru-RU" altLang="en-US" dirty="0"/>
              <a:t>и </a:t>
            </a:r>
            <a:r>
              <a:rPr lang="ru-RU" altLang="en-US" dirty="0" smtClean="0">
                <a:solidFill>
                  <a:srgbClr val="FFCC66"/>
                </a:solidFill>
              </a:rPr>
              <a:t>}</a:t>
            </a:r>
            <a:r>
              <a:rPr lang="ru-RU" altLang="en-US" dirty="0" smtClean="0"/>
              <a:t>. </a:t>
            </a:r>
          </a:p>
          <a:p>
            <a:pPr lvl="1" eaLnBrk="1" hangingPunct="1"/>
            <a:r>
              <a:rPr lang="ru-RU" altLang="en-US" dirty="0" smtClean="0"/>
              <a:t>Цела управљачка структура </a:t>
            </a:r>
            <a:r>
              <a:rPr lang="ru-RU" altLang="en-US" dirty="0"/>
              <a:t>такође </a:t>
            </a:r>
            <a:r>
              <a:rPr lang="ru-RU" altLang="en-US" dirty="0" smtClean="0"/>
              <a:t>представљаја </a:t>
            </a:r>
            <a:r>
              <a:rPr lang="ru-RU" altLang="en-US" dirty="0"/>
              <a:t>једну наредбу у облику </a:t>
            </a:r>
            <a:r>
              <a:rPr lang="ru-RU" altLang="en-US" dirty="0" smtClean="0"/>
              <a:t>блока</a:t>
            </a:r>
          </a:p>
          <a:p>
            <a:pPr lvl="1" eaLnBrk="1" hangingPunct="1"/>
            <a:r>
              <a:rPr lang="ru-RU" altLang="en-US" dirty="0" smtClean="0"/>
              <a:t>Код наредби гранања кристе </a:t>
            </a:r>
            <a:r>
              <a:rPr lang="ru-RU" altLang="en-US" dirty="0"/>
              <a:t>се различити облици управљачких </a:t>
            </a:r>
            <a:r>
              <a:rPr lang="ru-RU" altLang="en-US" dirty="0" smtClean="0"/>
              <a:t>структура, </a:t>
            </a:r>
            <a:r>
              <a:rPr lang="ru-RU" altLang="en-US" dirty="0"/>
              <a:t>које се међусобно разликују по начину испитивања </a:t>
            </a:r>
            <a:r>
              <a:rPr lang="ru-RU" altLang="en-US" dirty="0" smtClean="0"/>
              <a:t>услова</a:t>
            </a:r>
          </a:p>
          <a:p>
            <a:pPr eaLnBrk="1" hangingPunct="1"/>
            <a:r>
              <a:rPr lang="ru-RU" altLang="en-US" dirty="0" smtClean="0"/>
              <a:t>Наредбе гранања су:</a:t>
            </a:r>
          </a:p>
          <a:p>
            <a:pPr marL="857250" lvl="1" indent="-457200" eaLnBrk="1" hangingPunct="1">
              <a:buFont typeface="+mj-lt"/>
              <a:buAutoNum type="arabicPeriod"/>
            </a:pPr>
            <a:r>
              <a:rPr lang="ru-RU" altLang="en-US" dirty="0" smtClean="0"/>
              <a:t>Наредба </a:t>
            </a:r>
            <a:r>
              <a:rPr lang="en-US" altLang="en-US" dirty="0" smtClean="0"/>
              <a:t>if	</a:t>
            </a:r>
            <a:endParaRPr lang="ru-RU" altLang="en-US" dirty="0" smtClean="0"/>
          </a:p>
          <a:p>
            <a:pPr marL="857250" lvl="1" indent="-457200" eaLnBrk="1" hangingPunct="1">
              <a:buFont typeface="+mj-lt"/>
              <a:buAutoNum type="arabicPeriod"/>
            </a:pPr>
            <a:r>
              <a:rPr lang="ru-RU" altLang="en-US" dirty="0" smtClean="0"/>
              <a:t>Наредба</a:t>
            </a:r>
            <a:r>
              <a:rPr lang="en-US" altLang="en-US" dirty="0" smtClean="0"/>
              <a:t> switch</a:t>
            </a:r>
            <a:endParaRPr lang="en-US" altLang="en-US" dirty="0"/>
          </a:p>
          <a:p>
            <a:pPr marL="914400" lvl="1" indent="-457200" eaLnBrk="1" hangingPunct="1">
              <a:buFont typeface="+mj-lt"/>
              <a:buAutoNum type="arabicPeriod"/>
            </a:pP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0970842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chemeClr val="hlink"/>
                </a:solidFill>
              </a:rPr>
              <a:t>Наредбе гранања (2)</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457200" indent="-457200" eaLnBrk="1" hangingPunct="1">
              <a:buFont typeface="+mj-lt"/>
              <a:buAutoNum type="arabicPeriod"/>
            </a:pPr>
            <a:r>
              <a:rPr lang="ru-RU" altLang="en-US" dirty="0" smtClean="0">
                <a:solidFill>
                  <a:srgbClr val="FFCC66"/>
                </a:solidFill>
              </a:rPr>
              <a:t>Наредба</a:t>
            </a:r>
            <a:r>
              <a:rPr lang="ru-RU" altLang="en-US" dirty="0" smtClean="0">
                <a:solidFill>
                  <a:schemeClr val="accent5">
                    <a:lumMod val="25000"/>
                  </a:schemeClr>
                </a:solidFill>
              </a:rPr>
              <a:t> </a:t>
            </a:r>
            <a:r>
              <a:rPr lang="en-US" altLang="en-US" dirty="0" smtClean="0">
                <a:solidFill>
                  <a:srgbClr val="FFCC66"/>
                </a:solidFill>
              </a:rPr>
              <a:t>if</a:t>
            </a:r>
            <a:r>
              <a:rPr lang="ru-RU" altLang="en-US" dirty="0" smtClean="0">
                <a:solidFill>
                  <a:srgbClr val="FFCC66"/>
                </a:solidFill>
              </a:rPr>
              <a:t> </a:t>
            </a:r>
            <a:r>
              <a:rPr lang="ru-RU" dirty="0"/>
              <a:t> може имати различите форме, а </a:t>
            </a:r>
            <a:r>
              <a:rPr lang="sr-Cyrl-RS" dirty="0" smtClean="0"/>
              <a:t>једна</a:t>
            </a:r>
            <a:r>
              <a:rPr lang="ru-RU" dirty="0" smtClean="0"/>
              <a:t> </a:t>
            </a:r>
            <a:r>
              <a:rPr lang="ru-RU" dirty="0"/>
              <a:t>од њих </a:t>
            </a:r>
            <a:r>
              <a:rPr lang="ru-RU" dirty="0" smtClean="0"/>
              <a:t>је</a:t>
            </a:r>
            <a:r>
              <a:rPr lang="en-US" dirty="0" smtClean="0"/>
              <a:t>:</a:t>
            </a:r>
            <a:r>
              <a:rPr lang="ru-RU" altLang="en-US" dirty="0" smtClean="0"/>
              <a:t> </a:t>
            </a:r>
          </a:p>
          <a:p>
            <a:pPr marL="457200" lvl="1" indent="0" eaLnBrk="1" hangingPunct="1">
              <a:spcBef>
                <a:spcPts val="0"/>
              </a:spcBef>
              <a:buNone/>
            </a:pPr>
            <a:r>
              <a:rPr lang="en-US" altLang="en-US" sz="1900" dirty="0" smtClean="0">
                <a:solidFill>
                  <a:srgbClr val="FFFF00"/>
                </a:solidFill>
              </a:rPr>
              <a:t>if </a:t>
            </a:r>
            <a:r>
              <a:rPr lang="en-US" altLang="en-US" sz="1900" dirty="0" smtClean="0"/>
              <a:t>(</a:t>
            </a:r>
            <a:r>
              <a:rPr lang="en-US" altLang="en-US" sz="1900" dirty="0" smtClean="0">
                <a:solidFill>
                  <a:srgbClr val="FFCC66"/>
                </a:solidFill>
              </a:rPr>
              <a:t>uslov1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a:t>    </a:t>
            </a:r>
            <a:r>
              <a:rPr lang="en-US" altLang="en-US" sz="1900" dirty="0" smtClean="0">
                <a:solidFill>
                  <a:srgbClr val="FFCC66"/>
                </a:solidFill>
              </a:rPr>
              <a:t>blok1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err="1">
                <a:solidFill>
                  <a:srgbClr val="FFFF00"/>
                </a:solidFill>
              </a:rPr>
              <a:t>elseif</a:t>
            </a:r>
            <a:r>
              <a:rPr lang="en-US" altLang="en-US" sz="1900" dirty="0">
                <a:solidFill>
                  <a:srgbClr val="FFFF00"/>
                </a:solidFill>
              </a:rPr>
              <a:t> </a:t>
            </a:r>
            <a:r>
              <a:rPr lang="en-US" altLang="en-US" sz="1900" dirty="0" smtClean="0"/>
              <a:t>(</a:t>
            </a:r>
            <a:r>
              <a:rPr lang="en-US" altLang="en-US" sz="1900" dirty="0" smtClean="0">
                <a:solidFill>
                  <a:srgbClr val="FFCC66"/>
                </a:solidFill>
              </a:rPr>
              <a:t>uslov2</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a:t>    </a:t>
            </a:r>
            <a:r>
              <a:rPr lang="en-US" altLang="en-US" sz="1900" dirty="0" smtClean="0">
                <a:solidFill>
                  <a:srgbClr val="FFCC66"/>
                </a:solidFill>
              </a:rPr>
              <a:t>blok2</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sr-Cyrl-RS" altLang="en-US" sz="1900" dirty="0" smtClean="0">
                <a:solidFill>
                  <a:srgbClr val="00B050"/>
                </a:solidFill>
              </a:rPr>
              <a:t>/*... </a:t>
            </a:r>
            <a:r>
              <a:rPr lang="sr-Cyrl-RS" altLang="en-US" sz="1900" dirty="0">
                <a:solidFill>
                  <a:srgbClr val="00B050"/>
                </a:solidFill>
              </a:rPr>
              <a:t>*/</a:t>
            </a:r>
          </a:p>
          <a:p>
            <a:pPr marL="457200" lvl="1" indent="0" eaLnBrk="1" hangingPunct="1">
              <a:spcBef>
                <a:spcPts val="0"/>
              </a:spcBef>
              <a:buNone/>
            </a:pPr>
            <a:r>
              <a:rPr lang="en-US" altLang="en-US" sz="1900" dirty="0" err="1" smtClean="0">
                <a:solidFill>
                  <a:srgbClr val="FFFF00"/>
                </a:solidFill>
              </a:rPr>
              <a:t>elseif</a:t>
            </a:r>
            <a:r>
              <a:rPr lang="en-US" altLang="en-US" sz="1900" dirty="0" smtClean="0">
                <a:solidFill>
                  <a:srgbClr val="FFFF00"/>
                </a:solidFill>
              </a:rPr>
              <a:t> </a:t>
            </a:r>
            <a:r>
              <a:rPr lang="en-US" altLang="en-US" sz="1900" dirty="0" smtClean="0"/>
              <a:t>(</a:t>
            </a:r>
            <a:r>
              <a:rPr lang="en-US" altLang="en-US" sz="1900" dirty="0" err="1" smtClean="0">
                <a:solidFill>
                  <a:srgbClr val="FFCC66"/>
                </a:solidFill>
              </a:rPr>
              <a:t>uslovN</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smtClean="0"/>
              <a:t> </a:t>
            </a:r>
            <a:r>
              <a:rPr lang="sr-Cyrl-RS" altLang="en-US" sz="1900" dirty="0" smtClean="0"/>
              <a:t> </a:t>
            </a:r>
            <a:r>
              <a:rPr lang="en-US" altLang="en-US" sz="1900" dirty="0" smtClean="0"/>
              <a:t>  </a:t>
            </a:r>
            <a:r>
              <a:rPr lang="en-US" altLang="en-US" sz="1900" dirty="0" err="1" smtClean="0">
                <a:solidFill>
                  <a:srgbClr val="FFCC66"/>
                </a:solidFill>
              </a:rPr>
              <a:t>blokN</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r>
              <a:rPr lang="en-US" altLang="en-US" sz="1900" dirty="0">
                <a:solidFill>
                  <a:srgbClr val="FFFF00"/>
                </a:solidFill>
              </a:rPr>
              <a:t>else</a:t>
            </a:r>
          </a:p>
          <a:p>
            <a:pPr marL="457200" lvl="1" indent="0" eaLnBrk="1" hangingPunct="1">
              <a:spcBef>
                <a:spcPts val="0"/>
              </a:spcBef>
              <a:buNone/>
            </a:pPr>
            <a:r>
              <a:rPr lang="en-US" altLang="en-US" sz="1900" dirty="0"/>
              <a:t>{</a:t>
            </a:r>
          </a:p>
          <a:p>
            <a:pPr marL="457200" lvl="1" indent="0" eaLnBrk="1" hangingPunct="1">
              <a:spcBef>
                <a:spcPts val="0"/>
              </a:spcBef>
              <a:buNone/>
            </a:pPr>
            <a:r>
              <a:rPr lang="en-US" altLang="en-US" sz="1900" dirty="0"/>
              <a:t>    </a:t>
            </a:r>
            <a:r>
              <a:rPr lang="en-US" altLang="en-US" sz="1900" dirty="0" smtClean="0">
                <a:solidFill>
                  <a:srgbClr val="FFCC66"/>
                </a:solidFill>
              </a:rPr>
              <a:t>blokN1</a:t>
            </a:r>
            <a:r>
              <a:rPr lang="sr-Cyrl-RS" altLang="en-US" sz="1900" dirty="0" smtClean="0"/>
              <a:t>;</a:t>
            </a:r>
            <a:endParaRPr lang="sr-Cyrl-RS" altLang="en-US" sz="1900" dirty="0"/>
          </a:p>
          <a:p>
            <a:pPr marL="457200" lvl="1" indent="0" eaLnBrk="1" hangingPunct="1">
              <a:spcBef>
                <a:spcPts val="0"/>
              </a:spcBef>
              <a:buNone/>
            </a:pPr>
            <a:r>
              <a:rPr lang="sr-Cyrl-RS" altLang="en-US" sz="1900" dirty="0"/>
              <a:t>}</a:t>
            </a: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2" name="Rectangle 1"/>
          <p:cNvSpPr/>
          <p:nvPr/>
        </p:nvSpPr>
        <p:spPr>
          <a:xfrm>
            <a:off x="3851920" y="2693238"/>
            <a:ext cx="4572000" cy="1815882"/>
          </a:xfrm>
          <a:prstGeom prst="rect">
            <a:avLst/>
          </a:prstGeom>
        </p:spPr>
        <p:txBody>
          <a:bodyPr>
            <a:spAutoFit/>
          </a:bodyPr>
          <a:lstStyle/>
          <a:p>
            <a:pPr marL="285750" indent="-285750">
              <a:buFont typeface="Arial" panose="020B0604020202020204" pitchFamily="34" charset="0"/>
              <a:buChar char="•"/>
            </a:pPr>
            <a:r>
              <a:rPr lang="sr-Cyrl-RS" sz="1600" dirty="0">
                <a:solidFill>
                  <a:srgbClr val="FFFFFF"/>
                </a:solidFill>
                <a:latin typeface="+mn-lt"/>
              </a:rPr>
              <a:t>У случају да се </a:t>
            </a:r>
            <a:r>
              <a:rPr lang="sr-Cyrl-RS" sz="1600" dirty="0" smtClean="0">
                <a:solidFill>
                  <a:srgbClr val="FFFFFF"/>
                </a:solidFill>
                <a:latin typeface="+mn-lt"/>
              </a:rPr>
              <a:t>блок</a:t>
            </a:r>
            <a:r>
              <a:rPr lang="en-US" sz="1600" dirty="0" smtClean="0">
                <a:solidFill>
                  <a:srgbClr val="FFFFFF"/>
                </a:solidFill>
                <a:latin typeface="+mn-lt"/>
              </a:rPr>
              <a:t> </a:t>
            </a:r>
            <a:r>
              <a:rPr lang="sr-Cyrl-RS" sz="1600" dirty="0" smtClean="0">
                <a:solidFill>
                  <a:srgbClr val="FFFFFF"/>
                </a:solidFill>
                <a:latin typeface="+mn-lt"/>
              </a:rPr>
              <a:t>наредби</a:t>
            </a:r>
            <a:r>
              <a:rPr lang="sr-Cyrl-RS" sz="1600" dirty="0">
                <a:solidFill>
                  <a:srgbClr val="FFFFFF"/>
                </a:solidFill>
                <a:latin typeface="+mn-lt"/>
              </a:rPr>
              <a:t> састоји од само једне наредбе, није неопходна употреба витичастих </a:t>
            </a:r>
            <a:r>
              <a:rPr lang="sr-Cyrl-RS" sz="1600" dirty="0" smtClean="0">
                <a:solidFill>
                  <a:srgbClr val="FFFFFF"/>
                </a:solidFill>
                <a:latin typeface="+mn-lt"/>
              </a:rPr>
              <a:t>заграда </a:t>
            </a:r>
            <a:endParaRPr lang="en-US" sz="1600" dirty="0" smtClean="0">
              <a:solidFill>
                <a:srgbClr val="FFFFFF"/>
              </a:solidFill>
              <a:latin typeface="+mn-lt"/>
            </a:endParaRPr>
          </a:p>
          <a:p>
            <a:pPr marL="285750" indent="-285750">
              <a:buFont typeface="Arial" panose="020B0604020202020204" pitchFamily="34" charset="0"/>
              <a:buChar char="•"/>
            </a:pPr>
            <a:r>
              <a:rPr lang="en-US" sz="1600" dirty="0" smtClean="0">
                <a:solidFill>
                  <a:srgbClr val="FFFFFF"/>
                </a:solidFill>
                <a:latin typeface="+mn-lt"/>
              </a:rPr>
              <a:t>K</a:t>
            </a:r>
            <a:r>
              <a:rPr lang="sr-Cyrl-RS" sz="1600" dirty="0" smtClean="0">
                <a:solidFill>
                  <a:srgbClr val="FFFFFF"/>
                </a:solidFill>
                <a:latin typeface="+mn-lt"/>
              </a:rPr>
              <a:t>ада </a:t>
            </a:r>
            <a:r>
              <a:rPr lang="sr-Cyrl-RS" sz="1600" dirty="0">
                <a:solidFill>
                  <a:srgbClr val="FFFFFF"/>
                </a:solidFill>
                <a:latin typeface="+mn-lt"/>
              </a:rPr>
              <a:t>није потребно настављати даље </a:t>
            </a:r>
            <a:r>
              <a:rPr lang="sr-Cyrl-RS" sz="1600" dirty="0" smtClean="0">
                <a:solidFill>
                  <a:srgbClr val="FFFFFF"/>
                </a:solidFill>
                <a:latin typeface="+mn-lt"/>
              </a:rPr>
              <a:t>гранање, већ </a:t>
            </a:r>
            <a:r>
              <a:rPr lang="sr-Cyrl-RS" sz="1600" dirty="0">
                <a:solidFill>
                  <a:srgbClr val="FFFFFF"/>
                </a:solidFill>
                <a:latin typeface="+mn-lt"/>
              </a:rPr>
              <a:t>се оно завршава са проверавањем првог </a:t>
            </a:r>
            <a:r>
              <a:rPr lang="sr-Cyrl-RS" sz="1600" dirty="0" smtClean="0">
                <a:solidFill>
                  <a:srgbClr val="FFFFFF"/>
                </a:solidFill>
                <a:latin typeface="+mn-lt"/>
              </a:rPr>
              <a:t>израза</a:t>
            </a:r>
            <a:r>
              <a:rPr lang="sr-Cyrl-RS" sz="1600" dirty="0">
                <a:solidFill>
                  <a:srgbClr val="FFFFFF"/>
                </a:solidFill>
                <a:latin typeface="+mn-lt"/>
              </a:rPr>
              <a:t> </a:t>
            </a:r>
            <a:r>
              <a:rPr lang="sr-Cyrl-RS" sz="1600" dirty="0" smtClean="0">
                <a:solidFill>
                  <a:srgbClr val="FFFFFF"/>
                </a:solidFill>
                <a:latin typeface="+mn-lt"/>
              </a:rPr>
              <a:t>-</a:t>
            </a:r>
            <a:r>
              <a:rPr lang="en-US" sz="1600" dirty="0" smtClean="0">
                <a:solidFill>
                  <a:srgbClr val="FFFFFF"/>
                </a:solidFill>
                <a:latin typeface="+mn-lt"/>
              </a:rPr>
              <a:t> </a:t>
            </a:r>
            <a:r>
              <a:rPr lang="sr-Cyrl-RS" sz="1600" dirty="0" smtClean="0">
                <a:solidFill>
                  <a:srgbClr val="FFFFFF"/>
                </a:solidFill>
                <a:latin typeface="+mn-lt"/>
              </a:rPr>
              <a:t>тада се неће писати </a:t>
            </a:r>
            <a:r>
              <a:rPr lang="sr-Cyrl-RS" sz="1600" dirty="0">
                <a:solidFill>
                  <a:srgbClr val="FFFFFF"/>
                </a:solidFill>
                <a:latin typeface="+mn-lt"/>
              </a:rPr>
              <a:t>ни </a:t>
            </a:r>
            <a:r>
              <a:rPr lang="en-US" sz="1600" dirty="0" err="1" smtClean="0">
                <a:solidFill>
                  <a:srgbClr val="FFFF00"/>
                </a:solidFill>
                <a:latin typeface="+mn-lt"/>
              </a:rPr>
              <a:t>elseif</a:t>
            </a:r>
            <a:r>
              <a:rPr lang="en-US" sz="1600" dirty="0">
                <a:solidFill>
                  <a:srgbClr val="FFFFFF"/>
                </a:solidFill>
                <a:latin typeface="+mn-lt"/>
              </a:rPr>
              <a:t>, </a:t>
            </a:r>
            <a:r>
              <a:rPr lang="sr-Cyrl-RS" sz="1600" dirty="0">
                <a:solidFill>
                  <a:srgbClr val="FFFFFF"/>
                </a:solidFill>
                <a:latin typeface="+mn-lt"/>
              </a:rPr>
              <a:t>а ни </a:t>
            </a:r>
            <a:r>
              <a:rPr lang="en-US" sz="1600" dirty="0">
                <a:solidFill>
                  <a:srgbClr val="FFFF00"/>
                </a:solidFill>
                <a:latin typeface="+mn-lt"/>
              </a:rPr>
              <a:t>else</a:t>
            </a:r>
            <a:r>
              <a:rPr lang="en-US" sz="1600" dirty="0">
                <a:solidFill>
                  <a:srgbClr val="FFFFFF"/>
                </a:solidFill>
                <a:latin typeface="+mn-lt"/>
              </a:rPr>
              <a:t>.</a:t>
            </a:r>
            <a:r>
              <a:rPr lang="en-US" sz="1600" dirty="0">
                <a:solidFill>
                  <a:srgbClr val="FFFFFF"/>
                </a:solidFill>
              </a:rPr>
              <a:t> </a:t>
            </a:r>
          </a:p>
        </p:txBody>
      </p:sp>
    </p:spTree>
    <p:extLst>
      <p:ext uri="{BB962C8B-B14F-4D97-AF65-F5344CB8AC3E}">
        <p14:creationId xmlns:p14="http://schemas.microsoft.com/office/powerpoint/2010/main" val="5574999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en-US" altLang="en-US" dirty="0" smtClean="0">
                <a:solidFill>
                  <a:srgbClr val="FFFFFF"/>
                </a:solidFill>
              </a:rPr>
              <a:t>if</a:t>
            </a:r>
            <a:r>
              <a:rPr lang="ru-RU" altLang="en-US" dirty="0" smtClean="0">
                <a:solidFill>
                  <a:srgbClr val="FFFFFF"/>
                </a:solidFill>
              </a:rPr>
              <a:t> без </a:t>
            </a:r>
            <a:r>
              <a:rPr lang="sr-Latn-RS" altLang="en-US" dirty="0" smtClean="0">
                <a:solidFill>
                  <a:srgbClr val="FFFFFF"/>
                </a:solidFill>
              </a:rPr>
              <a:t>elseif </a:t>
            </a:r>
            <a:r>
              <a:rPr lang="sr-Cyrl-RS" altLang="en-US" dirty="0" smtClean="0">
                <a:solidFill>
                  <a:srgbClr val="FFFFFF"/>
                </a:solidFill>
              </a:rPr>
              <a:t>и без </a:t>
            </a:r>
            <a:r>
              <a:rPr lang="en-US" altLang="en-US" dirty="0" smtClean="0">
                <a:solidFill>
                  <a:srgbClr val="FFFFFF"/>
                </a:solidFill>
              </a:rPr>
              <a:t>else</a:t>
            </a:r>
            <a:endParaRPr lang="ru-RU" altLang="en-US" dirty="0" smtClean="0">
              <a:solidFill>
                <a:srgbClr val="FFFFFF"/>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643" t="5163" r="7033" b="50040"/>
          <a:stretch/>
        </p:blipFill>
        <p:spPr bwMode="auto">
          <a:xfrm>
            <a:off x="395536" y="1916832"/>
            <a:ext cx="8330085" cy="27934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69425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en-US" altLang="en-US" dirty="0" smtClean="0">
                <a:solidFill>
                  <a:srgbClr val="FFFFFF"/>
                </a:solidFill>
              </a:rPr>
              <a:t>if</a:t>
            </a:r>
            <a:r>
              <a:rPr lang="ru-RU" altLang="en-US" dirty="0" smtClean="0">
                <a:solidFill>
                  <a:srgbClr val="FFFFFF"/>
                </a:solidFill>
              </a:rPr>
              <a:t> са </a:t>
            </a:r>
            <a:r>
              <a:rPr lang="sr-Latn-RS" altLang="en-US" dirty="0" smtClean="0">
                <a:solidFill>
                  <a:srgbClr val="FFFFFF"/>
                </a:solidFill>
              </a:rPr>
              <a:t>elseif </a:t>
            </a:r>
            <a:r>
              <a:rPr lang="sr-Cyrl-RS" altLang="en-US" dirty="0" smtClean="0">
                <a:solidFill>
                  <a:srgbClr val="FFFFFF"/>
                </a:solidFill>
              </a:rPr>
              <a:t>и са </a:t>
            </a:r>
            <a:r>
              <a:rPr lang="en-US" altLang="en-US" dirty="0" smtClean="0">
                <a:solidFill>
                  <a:srgbClr val="FFFFFF"/>
                </a:solidFill>
              </a:rPr>
              <a:t>else</a:t>
            </a:r>
            <a:endParaRPr lang="ru-RU" altLang="en-US" dirty="0" smtClean="0">
              <a:solidFill>
                <a:srgbClr val="FFFFFF"/>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60" t="4840" r="6156" b="49718"/>
          <a:stretch/>
        </p:blipFill>
        <p:spPr bwMode="auto">
          <a:xfrm>
            <a:off x="395536" y="2057508"/>
            <a:ext cx="8447013" cy="2833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50837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chemeClr val="hlink"/>
                </a:solidFill>
              </a:rPr>
              <a:t>Наредбе гранања (5)</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0" indent="0" eaLnBrk="1" hangingPunct="1">
              <a:buNone/>
            </a:pPr>
            <a:r>
              <a:rPr lang="ru-RU" altLang="en-US" dirty="0" smtClean="0"/>
              <a:t>Понекад је </a:t>
            </a:r>
            <a:r>
              <a:rPr lang="ru-RU" altLang="en-US" dirty="0"/>
              <a:t>неопходно </a:t>
            </a:r>
            <a:r>
              <a:rPr lang="ru-RU" altLang="en-US" dirty="0" smtClean="0"/>
              <a:t>један израз </a:t>
            </a:r>
            <a:r>
              <a:rPr lang="ru-RU" altLang="en-US" dirty="0"/>
              <a:t>упоредити са различитим </a:t>
            </a:r>
            <a:r>
              <a:rPr lang="ru-RU" altLang="en-US" dirty="0" smtClean="0"/>
              <a:t>вредностима и </a:t>
            </a:r>
            <a:r>
              <a:rPr lang="ru-RU" altLang="en-US" dirty="0"/>
              <a:t>у зависности од резултата </a:t>
            </a:r>
            <a:r>
              <a:rPr lang="ru-RU" altLang="en-US" dirty="0" smtClean="0"/>
              <a:t>поређења </a:t>
            </a:r>
            <a:r>
              <a:rPr lang="ru-RU" altLang="en-US" dirty="0"/>
              <a:t>извршити различите </a:t>
            </a:r>
            <a:r>
              <a:rPr lang="ru-RU" altLang="en-US" dirty="0" smtClean="0"/>
              <a:t>акције</a:t>
            </a:r>
          </a:p>
          <a:p>
            <a:pPr marL="457200" indent="-457200" eaLnBrk="1" hangingPunct="1">
              <a:buFont typeface="+mj-lt"/>
              <a:buAutoNum type="arabicPeriod" startAt="2"/>
            </a:pPr>
            <a:r>
              <a:rPr lang="ru-RU" altLang="en-US" dirty="0" smtClean="0"/>
              <a:t>Тада </a:t>
            </a:r>
            <a:r>
              <a:rPr lang="ru-RU" altLang="en-US" dirty="0"/>
              <a:t>је, уместо </a:t>
            </a:r>
            <a:r>
              <a:rPr lang="ru-RU" altLang="en-US" dirty="0" smtClean="0"/>
              <a:t>наредбе </a:t>
            </a:r>
            <a:r>
              <a:rPr lang="ru-RU" altLang="en-US" dirty="0"/>
              <a:t>if, једноставније употребити </a:t>
            </a:r>
            <a:r>
              <a:rPr lang="ru-RU" altLang="en-US" dirty="0" smtClean="0">
                <a:solidFill>
                  <a:srgbClr val="FFCC66"/>
                </a:solidFill>
              </a:rPr>
              <a:t>наредбу switch</a:t>
            </a:r>
            <a:r>
              <a:rPr lang="ru-RU" altLang="en-US" dirty="0"/>
              <a:t>, која има следећи </a:t>
            </a:r>
            <a:r>
              <a:rPr lang="ru-RU" altLang="en-US" dirty="0" smtClean="0"/>
              <a:t>облик:</a:t>
            </a:r>
          </a:p>
          <a:p>
            <a:pPr marL="457200" lvl="1" indent="0" eaLnBrk="1" hangingPunct="1">
              <a:spcBef>
                <a:spcPts val="0"/>
              </a:spcBef>
              <a:buNone/>
            </a:pPr>
            <a:r>
              <a:rPr lang="en-US" altLang="en-US" dirty="0" smtClean="0">
                <a:solidFill>
                  <a:srgbClr val="FFFF00"/>
                </a:solidFill>
              </a:rPr>
              <a:t>switch </a:t>
            </a:r>
            <a:r>
              <a:rPr lang="en-US" altLang="en-US" dirty="0" smtClean="0"/>
              <a:t>(</a:t>
            </a:r>
            <a:r>
              <a:rPr lang="en-US" altLang="en-US" dirty="0" err="1" smtClean="0">
                <a:solidFill>
                  <a:srgbClr val="FFCC66"/>
                </a:solidFill>
              </a:rPr>
              <a:t>izraz</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r>
              <a:rPr lang="sr-Cyrl-RS" altLang="en-US" dirty="0"/>
              <a:t>    </a:t>
            </a:r>
            <a:r>
              <a:rPr lang="en-US" altLang="en-US" dirty="0">
                <a:solidFill>
                  <a:srgbClr val="FFFF00"/>
                </a:solidFill>
              </a:rPr>
              <a:t>case </a:t>
            </a:r>
            <a:r>
              <a:rPr lang="en-US" altLang="en-US" dirty="0" smtClean="0">
                <a:solidFill>
                  <a:srgbClr val="FFCC66"/>
                </a:solidFill>
              </a:rPr>
              <a:t>vrednost1</a:t>
            </a:r>
            <a:r>
              <a:rPr lang="en-US" altLang="en-US" dirty="0" smtClean="0"/>
              <a:t>:</a:t>
            </a:r>
            <a:endParaRPr lang="sr-Cyrl-RS" altLang="en-US" dirty="0"/>
          </a:p>
          <a:p>
            <a:pPr marL="457200" lvl="1" indent="0" eaLnBrk="1" hangingPunct="1">
              <a:spcBef>
                <a:spcPts val="0"/>
              </a:spcBef>
              <a:buNone/>
            </a:pPr>
            <a:r>
              <a:rPr lang="sr-Cyrl-RS" altLang="en-US" dirty="0"/>
              <a:t>          </a:t>
            </a:r>
            <a:r>
              <a:rPr lang="en-US" altLang="en-US" dirty="0" err="1" smtClean="0">
                <a:solidFill>
                  <a:srgbClr val="FFCC66"/>
                </a:solidFill>
              </a:rPr>
              <a:t>blok</a:t>
            </a:r>
            <a:r>
              <a:rPr lang="sr-Cyrl-RS" altLang="en-US" dirty="0" smtClean="0">
                <a:solidFill>
                  <a:srgbClr val="FFCC66"/>
                </a:solidFill>
              </a:rPr>
              <a:t>1</a:t>
            </a:r>
            <a:r>
              <a:rPr lang="sr-Cyrl-RS" altLang="en-US" dirty="0"/>
              <a:t>;</a:t>
            </a:r>
          </a:p>
          <a:p>
            <a:pPr marL="457200" lvl="1" indent="0" eaLnBrk="1" hangingPunct="1">
              <a:spcBef>
                <a:spcPts val="0"/>
              </a:spcBef>
              <a:buNone/>
            </a:pPr>
            <a:r>
              <a:rPr lang="sr-Cyrl-RS" altLang="en-US" dirty="0"/>
              <a:t>    </a:t>
            </a:r>
            <a:r>
              <a:rPr lang="en-US" altLang="en-US" dirty="0">
                <a:solidFill>
                  <a:srgbClr val="FFFF00"/>
                </a:solidFill>
              </a:rPr>
              <a:t>case </a:t>
            </a:r>
            <a:r>
              <a:rPr lang="en-US" altLang="en-US" dirty="0" smtClean="0">
                <a:solidFill>
                  <a:srgbClr val="FFCC66"/>
                </a:solidFill>
              </a:rPr>
              <a:t>vrednost2</a:t>
            </a: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smtClean="0"/>
              <a:t>         </a:t>
            </a:r>
            <a:r>
              <a:rPr lang="en-US" altLang="en-US" dirty="0" err="1" smtClean="0">
                <a:solidFill>
                  <a:srgbClr val="FFCC66"/>
                </a:solidFill>
              </a:rPr>
              <a:t>blok</a:t>
            </a:r>
            <a:r>
              <a:rPr lang="sr-Cyrl-RS" altLang="en-US" dirty="0" smtClean="0">
                <a:solidFill>
                  <a:srgbClr val="FFCC66"/>
                </a:solidFill>
              </a:rPr>
              <a:t>2</a:t>
            </a:r>
            <a:r>
              <a:rPr lang="sr-Cyrl-RS" altLang="en-US" dirty="0"/>
              <a:t>;</a:t>
            </a:r>
          </a:p>
          <a:p>
            <a:pPr marL="457200" lvl="1" indent="0" eaLnBrk="1" hangingPunct="1">
              <a:spcBef>
                <a:spcPts val="0"/>
              </a:spcBef>
              <a:buNone/>
            </a:pPr>
            <a:r>
              <a:rPr lang="sr-Cyrl-RS" altLang="en-US" dirty="0" smtClean="0"/>
              <a:t>    </a:t>
            </a:r>
            <a:r>
              <a:rPr lang="sr-Cyrl-RS" altLang="en-US" dirty="0">
                <a:solidFill>
                  <a:srgbClr val="00B050"/>
                </a:solidFill>
              </a:rPr>
              <a:t>/*... */</a:t>
            </a:r>
          </a:p>
          <a:p>
            <a:pPr marL="457200" lvl="1" indent="0" eaLnBrk="1" hangingPunct="1">
              <a:spcBef>
                <a:spcPts val="0"/>
              </a:spcBef>
              <a:buNone/>
            </a:pPr>
            <a:r>
              <a:rPr lang="sr-Cyrl-RS" altLang="en-US" dirty="0" smtClean="0"/>
              <a:t>    </a:t>
            </a:r>
            <a:r>
              <a:rPr lang="en-US" altLang="en-US" dirty="0">
                <a:solidFill>
                  <a:srgbClr val="FFFF00"/>
                </a:solidFill>
              </a:rPr>
              <a:t>case </a:t>
            </a:r>
            <a:r>
              <a:rPr lang="en-US" altLang="en-US" dirty="0" smtClean="0">
                <a:solidFill>
                  <a:srgbClr val="FFCC66"/>
                </a:solidFill>
              </a:rPr>
              <a:t>vrednost2</a:t>
            </a:r>
            <a:r>
              <a:rPr lang="en-US" altLang="en-US" dirty="0" smtClean="0"/>
              <a:t>:</a:t>
            </a:r>
          </a:p>
          <a:p>
            <a:pPr marL="457200" lvl="1" indent="0" eaLnBrk="1" hangingPunct="1">
              <a:spcBef>
                <a:spcPts val="0"/>
              </a:spcBef>
              <a:buNone/>
            </a:pPr>
            <a:r>
              <a:rPr lang="sr-Cyrl-RS" altLang="en-US" dirty="0" smtClean="0"/>
              <a:t>          </a:t>
            </a:r>
            <a:r>
              <a:rPr lang="en-US" altLang="en-US" dirty="0" err="1" smtClean="0">
                <a:solidFill>
                  <a:srgbClr val="FFCC66"/>
                </a:solidFill>
              </a:rPr>
              <a:t>blokN</a:t>
            </a: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a:solidFill>
                  <a:srgbClr val="FFFF00"/>
                </a:solidFill>
              </a:rPr>
              <a:t>default</a:t>
            </a:r>
            <a:r>
              <a:rPr lang="en-US" altLang="en-US" dirty="0"/>
              <a:t>:</a:t>
            </a:r>
          </a:p>
          <a:p>
            <a:pPr marL="457200" lvl="1" indent="0" eaLnBrk="1" hangingPunct="1">
              <a:spcBef>
                <a:spcPts val="0"/>
              </a:spcBef>
              <a:buNone/>
            </a:pPr>
            <a:r>
              <a:rPr lang="en-US" altLang="en-US" dirty="0"/>
              <a:t>          </a:t>
            </a:r>
            <a:r>
              <a:rPr lang="en-US" altLang="en-US" dirty="0" smtClean="0">
                <a:solidFill>
                  <a:srgbClr val="FFCC66"/>
                </a:solidFill>
              </a:rPr>
              <a:t>blokN1</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endParaRPr lang="en-US" altLang="en-US" sz="1600" dirty="0" smtClean="0">
              <a:solidFill>
                <a:srgbClr val="C00000"/>
              </a:solidFill>
            </a:endParaRPr>
          </a:p>
          <a:p>
            <a:pPr marL="457200" lvl="1" indent="0" eaLnBrk="1" hangingPunct="1">
              <a:spcBef>
                <a:spcPts val="0"/>
              </a:spcBef>
              <a:buNone/>
            </a:pPr>
            <a:endParaRPr lang="en-US" altLang="en-US" sz="1600" dirty="0"/>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5" name="Rectangle 4"/>
          <p:cNvSpPr/>
          <p:nvPr/>
        </p:nvSpPr>
        <p:spPr>
          <a:xfrm>
            <a:off x="2987824" y="3694380"/>
            <a:ext cx="6120680" cy="304698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Блокови могу да садрже групу од једне или више наредби, од којих неке, такође могу бити сложене</a:t>
            </a:r>
          </a:p>
          <a:p>
            <a:pPr marL="285750" indent="-285750">
              <a:buFont typeface="Arial" panose="020B0604020202020204" pitchFamily="34" charset="0"/>
              <a:buChar char="•"/>
            </a:pPr>
            <a:r>
              <a:rPr lang="sr-Cyrl-RS" sz="1600" dirty="0" smtClean="0">
                <a:solidFill>
                  <a:srgbClr val="FFFFFF"/>
                </a:solidFill>
                <a:latin typeface="+mn-lt"/>
              </a:rPr>
              <a:t>Наредба </a:t>
            </a:r>
            <a:r>
              <a:rPr lang="en-US" sz="1600" dirty="0" smtClean="0">
                <a:solidFill>
                  <a:srgbClr val="FFFF00"/>
                </a:solidFill>
                <a:latin typeface="+mn-lt"/>
              </a:rPr>
              <a:t>switch</a:t>
            </a:r>
            <a:r>
              <a:rPr lang="sr-Cyrl-RS" sz="1600" dirty="0" smtClean="0">
                <a:solidFill>
                  <a:srgbClr val="FFFF00"/>
                </a:solidFill>
                <a:latin typeface="+mn-lt"/>
              </a:rPr>
              <a:t> </a:t>
            </a:r>
            <a:r>
              <a:rPr lang="sr-Cyrl-RS" sz="1600" dirty="0" smtClean="0">
                <a:solidFill>
                  <a:srgbClr val="FFFFFF"/>
                </a:solidFill>
                <a:latin typeface="+mn-lt"/>
              </a:rPr>
              <a:t>се и</a:t>
            </a:r>
            <a:r>
              <a:rPr lang="ru-RU" sz="1600" dirty="0" smtClean="0">
                <a:solidFill>
                  <a:srgbClr val="FFFFFF"/>
                </a:solidFill>
                <a:latin typeface="+mn-lt"/>
              </a:rPr>
              <a:t>звршава тако што се вредност израза, цео број или ниска, редом пореди са различитим случајевима могућих очекиваних вредности, све док се не наиђе на случај када су те две вредности једнаке </a:t>
            </a:r>
          </a:p>
          <a:p>
            <a:pPr marL="285750" indent="-285750">
              <a:buFont typeface="Arial" panose="020B0604020202020204" pitchFamily="34" charset="0"/>
              <a:buChar char="•"/>
            </a:pPr>
            <a:r>
              <a:rPr lang="ru-RU" sz="1600" dirty="0" smtClean="0">
                <a:solidFill>
                  <a:srgbClr val="FFFFFF"/>
                </a:solidFill>
                <a:latin typeface="+mn-lt"/>
              </a:rPr>
              <a:t>Одатле</a:t>
            </a:r>
            <a:r>
              <a:rPr lang="ru-RU" sz="1600" dirty="0">
                <a:solidFill>
                  <a:srgbClr val="FFFFFF"/>
                </a:solidFill>
                <a:latin typeface="+mn-lt"/>
              </a:rPr>
              <a:t>, па на даље, извршавају се сви блокови наредби, по реду, све до последњег, или се прекида </a:t>
            </a:r>
            <a:r>
              <a:rPr lang="ru-RU" sz="1600" dirty="0" smtClean="0">
                <a:solidFill>
                  <a:srgbClr val="FFFFFF"/>
                </a:solidFill>
                <a:latin typeface="+mn-lt"/>
              </a:rPr>
              <a:t>извршавање ако  у блоку постоји </a:t>
            </a:r>
            <a:r>
              <a:rPr lang="ru-RU" sz="1600" dirty="0">
                <a:solidFill>
                  <a:srgbClr val="FFFFFF"/>
                </a:solidFill>
                <a:latin typeface="+mn-lt"/>
              </a:rPr>
              <a:t>наредба за излазак из структуре </a:t>
            </a:r>
            <a:r>
              <a:rPr lang="en-US" sz="1600" dirty="0" smtClean="0">
                <a:solidFill>
                  <a:srgbClr val="FFFF00"/>
                </a:solidFill>
                <a:latin typeface="+mn-lt"/>
              </a:rPr>
              <a:t>break</a:t>
            </a:r>
            <a:endParaRPr lang="ru-RU" sz="1600" dirty="0" smtClean="0">
              <a:solidFill>
                <a:srgbClr val="FFFF00"/>
              </a:solidFill>
              <a:latin typeface="+mn-lt"/>
            </a:endParaRPr>
          </a:p>
          <a:p>
            <a:pPr marL="285750" indent="-285750">
              <a:buFont typeface="Arial" panose="020B0604020202020204" pitchFamily="34" charset="0"/>
              <a:buChar char="•"/>
            </a:pPr>
            <a:r>
              <a:rPr lang="ru-RU" sz="1600" dirty="0" smtClean="0">
                <a:solidFill>
                  <a:srgbClr val="FFFFFF"/>
                </a:solidFill>
                <a:latin typeface="+mn-lt"/>
              </a:rPr>
              <a:t>Последњи </a:t>
            </a:r>
            <a:r>
              <a:rPr lang="ru-RU" sz="1600" dirty="0">
                <a:solidFill>
                  <a:srgbClr val="FFFFFF"/>
                </a:solidFill>
                <a:latin typeface="+mn-lt"/>
              </a:rPr>
              <a:t>блок наредби је </a:t>
            </a:r>
            <a:r>
              <a:rPr lang="ru-RU" sz="1600" dirty="0" smtClean="0">
                <a:solidFill>
                  <a:srgbClr val="FFFFFF"/>
                </a:solidFill>
                <a:latin typeface="+mn-lt"/>
              </a:rPr>
              <a:t>подразумевани, није </a:t>
            </a:r>
            <a:r>
              <a:rPr lang="sr-Cyrl-RS" sz="1600" dirty="0" smtClean="0">
                <a:solidFill>
                  <a:srgbClr val="FFFFFF"/>
                </a:solidFill>
                <a:latin typeface="+mn-lt"/>
              </a:rPr>
              <a:t>га</a:t>
            </a:r>
            <a:r>
              <a:rPr lang="en-US" sz="1600" dirty="0" smtClean="0">
                <a:solidFill>
                  <a:srgbClr val="FFFFFF"/>
                </a:solidFill>
                <a:latin typeface="+mn-lt"/>
              </a:rPr>
              <a:t> </a:t>
            </a:r>
            <a:r>
              <a:rPr lang="ru-RU" sz="1600" dirty="0" smtClean="0">
                <a:solidFill>
                  <a:srgbClr val="FFFFFF"/>
                </a:solidFill>
                <a:latin typeface="+mn-lt"/>
              </a:rPr>
              <a:t>обавезно </a:t>
            </a:r>
            <a:r>
              <a:rPr lang="ru-RU" sz="1600" dirty="0">
                <a:solidFill>
                  <a:srgbClr val="FFFFFF"/>
                </a:solidFill>
                <a:latin typeface="+mn-lt"/>
              </a:rPr>
              <a:t>навести, </a:t>
            </a:r>
            <a:r>
              <a:rPr lang="ru-RU" sz="1600" dirty="0" smtClean="0">
                <a:solidFill>
                  <a:srgbClr val="FFFFFF"/>
                </a:solidFill>
                <a:latin typeface="+mn-lt"/>
              </a:rPr>
              <a:t>и он се односи </a:t>
            </a:r>
            <a:r>
              <a:rPr lang="ru-RU" sz="1600" dirty="0">
                <a:solidFill>
                  <a:srgbClr val="FFFFFF"/>
                </a:solidFill>
                <a:latin typeface="+mn-lt"/>
              </a:rPr>
              <a:t>се на </a:t>
            </a:r>
            <a:r>
              <a:rPr lang="ru-RU" sz="1600" dirty="0" smtClean="0">
                <a:solidFill>
                  <a:srgbClr val="FFFFFF"/>
                </a:solidFill>
                <a:latin typeface="+mn-lt"/>
              </a:rPr>
              <a:t>вредности које </a:t>
            </a:r>
            <a:r>
              <a:rPr lang="ru-RU" sz="1600" dirty="0">
                <a:solidFill>
                  <a:srgbClr val="FFFFFF"/>
                </a:solidFill>
                <a:latin typeface="+mn-lt"/>
              </a:rPr>
              <a:t>нису биле обухваћене ни једним од претходних </a:t>
            </a:r>
            <a:r>
              <a:rPr lang="ru-RU" sz="1600" dirty="0" smtClean="0">
                <a:solidFill>
                  <a:srgbClr val="FFFFFF"/>
                </a:solidFill>
                <a:latin typeface="+mn-lt"/>
              </a:rPr>
              <a:t>случајева</a:t>
            </a:r>
          </a:p>
        </p:txBody>
      </p:sp>
    </p:spTree>
    <p:extLst>
      <p:ext uri="{BB962C8B-B14F-4D97-AF65-F5344CB8AC3E}">
        <p14:creationId xmlns:p14="http://schemas.microsoft.com/office/powerpoint/2010/main" val="18446987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гранања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коришћења </a:t>
            </a:r>
            <a:r>
              <a:rPr lang="ru-RU" altLang="en-US" dirty="0" smtClean="0">
                <a:solidFill>
                  <a:srgbClr val="FFFFFF"/>
                </a:solidFill>
              </a:rPr>
              <a:t>наредбе </a:t>
            </a:r>
            <a:r>
              <a:rPr lang="sr-Latn-RS" altLang="en-US" dirty="0" smtClean="0">
                <a:solidFill>
                  <a:srgbClr val="FFFFFF"/>
                </a:solidFill>
              </a:rPr>
              <a:t>switch</a:t>
            </a:r>
            <a:endParaRPr lang="ru-RU" altLang="en-US" dirty="0" smtClean="0">
              <a:solidFill>
                <a:srgbClr val="FFFFFF"/>
              </a:solidFill>
            </a:endParaRPr>
          </a:p>
          <a:p>
            <a:pPr marL="457200" lvl="1" indent="0" eaLnBrk="1" hangingPunct="1">
              <a:spcBef>
                <a:spcPts val="0"/>
              </a:spcBef>
              <a:buNone/>
            </a:pPr>
            <a:endParaRPr lang="en-US" altLang="en-US" sz="1600" dirty="0">
              <a:solidFill>
                <a:srgbClr val="FFFFFF"/>
              </a:solidFill>
            </a:endParaRPr>
          </a:p>
          <a:p>
            <a:pPr marL="914400" lvl="1" indent="-457200" eaLnBrk="1" hangingPunct="1">
              <a:spcBef>
                <a:spcPts val="0"/>
              </a:spcBef>
              <a:buFont typeface="+mj-lt"/>
              <a:buAutoNum type="arabicPeriod" startAt="7"/>
            </a:pPr>
            <a:endParaRPr lang="en-US" altLang="en-US" sz="1600"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55" t="6129" r="7033" b="44883"/>
          <a:stretch/>
        </p:blipFill>
        <p:spPr bwMode="auto">
          <a:xfrm>
            <a:off x="395536" y="1988840"/>
            <a:ext cx="8279843" cy="3054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18242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Циклуси (петље) су </a:t>
            </a:r>
            <a:r>
              <a:rPr lang="ru-RU" altLang="en-US" dirty="0"/>
              <a:t>управљачке структуре за циклично </a:t>
            </a:r>
            <a:r>
              <a:rPr lang="ru-RU" altLang="en-US" dirty="0" smtClean="0"/>
              <a:t>понављање </a:t>
            </a:r>
            <a:r>
              <a:rPr lang="ru-RU" altLang="en-US" dirty="0"/>
              <a:t>групе наредби, под одређеним </a:t>
            </a:r>
            <a:r>
              <a:rPr lang="ru-RU" altLang="en-US" dirty="0" smtClean="0"/>
              <a:t>условом </a:t>
            </a:r>
          </a:p>
          <a:p>
            <a:pPr lvl="1" eaLnBrk="1" hangingPunct="1"/>
            <a:r>
              <a:rPr lang="ru-RU" altLang="en-US" dirty="0" smtClean="0"/>
              <a:t>Разликује се тело циклуса и услов циклуса</a:t>
            </a:r>
          </a:p>
          <a:p>
            <a:pPr lvl="1" eaLnBrk="1" hangingPunct="1"/>
            <a:r>
              <a:rPr lang="ru-RU" altLang="en-US" dirty="0" smtClean="0"/>
              <a:t>Извршавање циклуса могуће </a:t>
            </a:r>
            <a:r>
              <a:rPr lang="ru-RU" altLang="en-US" dirty="0"/>
              <a:t>је прекинути у било ком делу </a:t>
            </a:r>
            <a:r>
              <a:rPr lang="ru-RU" altLang="en-US" dirty="0" smtClean="0"/>
              <a:t>тела циклуса </a:t>
            </a:r>
            <a:r>
              <a:rPr lang="ru-RU" altLang="en-US" dirty="0"/>
              <a:t>употребом наредбе </a:t>
            </a:r>
            <a:r>
              <a:rPr lang="ru-RU" altLang="en-US" dirty="0">
                <a:solidFill>
                  <a:srgbClr val="FFFF00"/>
                </a:solidFill>
              </a:rPr>
              <a:t>break</a:t>
            </a:r>
            <a:r>
              <a:rPr lang="ru-RU" altLang="en-US" dirty="0"/>
              <a:t>, док се </a:t>
            </a:r>
            <a:r>
              <a:rPr lang="ru-RU" altLang="en-US" dirty="0" smtClean="0"/>
              <a:t>прелазак </a:t>
            </a:r>
            <a:r>
              <a:rPr lang="ru-RU" altLang="en-US" dirty="0"/>
              <a:t>на следећу итерацију </a:t>
            </a:r>
            <a:r>
              <a:rPr lang="ru-RU" altLang="en-US" dirty="0" smtClean="0"/>
              <a:t>циклуса врши </a:t>
            </a:r>
            <a:r>
              <a:rPr lang="ru-RU" altLang="en-US" dirty="0"/>
              <a:t>наредбом </a:t>
            </a:r>
            <a:r>
              <a:rPr lang="ru-RU" altLang="en-US" dirty="0" smtClean="0">
                <a:solidFill>
                  <a:srgbClr val="FFFF00"/>
                </a:solidFill>
              </a:rPr>
              <a:t>continue </a:t>
            </a:r>
          </a:p>
          <a:p>
            <a:pPr eaLnBrk="1" hangingPunct="1"/>
            <a:r>
              <a:rPr lang="ru-RU" altLang="en-US" dirty="0" smtClean="0"/>
              <a:t>У </a:t>
            </a:r>
            <a:r>
              <a:rPr lang="ru-RU" altLang="en-US" dirty="0"/>
              <a:t>зависности од начина испитивања услова </a:t>
            </a:r>
            <a:r>
              <a:rPr lang="ru-RU" altLang="en-US" dirty="0" smtClean="0"/>
              <a:t>циклуса </a:t>
            </a:r>
            <a:r>
              <a:rPr lang="ru-RU" altLang="en-US" dirty="0"/>
              <a:t>и места где је он постављен </a:t>
            </a:r>
            <a:r>
              <a:rPr lang="ru-RU" altLang="en-US" dirty="0" smtClean="0"/>
              <a:t>разликује</a:t>
            </a:r>
            <a:r>
              <a:rPr lang="en-US" altLang="en-US" dirty="0" smtClean="0"/>
              <a:t> </a:t>
            </a:r>
            <a:r>
              <a:rPr lang="sr-Cyrl-RS" altLang="en-US" dirty="0" smtClean="0"/>
              <a:t>се</a:t>
            </a:r>
            <a:r>
              <a:rPr lang="ru-RU" altLang="en-US" dirty="0" smtClean="0"/>
              <a:t> </a:t>
            </a:r>
            <a:r>
              <a:rPr lang="ru-RU" altLang="en-US" dirty="0"/>
              <a:t>неколико врста </a:t>
            </a:r>
            <a:r>
              <a:rPr lang="ru-RU" altLang="en-US" dirty="0" smtClean="0"/>
              <a:t>петљи:</a:t>
            </a:r>
          </a:p>
          <a:p>
            <a:pPr marL="857250" lvl="1" indent="-457200" eaLnBrk="1" hangingPunct="1">
              <a:buFont typeface="+mj-lt"/>
              <a:buAutoNum type="arabicPeriod"/>
            </a:pPr>
            <a:r>
              <a:rPr lang="sr-Cyrl-RS" altLang="en-US" dirty="0"/>
              <a:t>циклус </a:t>
            </a:r>
            <a:r>
              <a:rPr lang="en-US" altLang="en-US" dirty="0" smtClean="0"/>
              <a:t>while</a:t>
            </a:r>
          </a:p>
          <a:p>
            <a:pPr marL="857250" lvl="1" indent="-457200" eaLnBrk="1" hangingPunct="1">
              <a:buFont typeface="+mj-lt"/>
              <a:buAutoNum type="arabicPeriod"/>
            </a:pPr>
            <a:r>
              <a:rPr lang="sr-Cyrl-RS" altLang="en-US" dirty="0"/>
              <a:t>циклус </a:t>
            </a:r>
            <a:r>
              <a:rPr lang="en-US" altLang="en-US" dirty="0" smtClean="0"/>
              <a:t>do-while</a:t>
            </a:r>
          </a:p>
          <a:p>
            <a:pPr marL="857250" lvl="1" indent="-457200" eaLnBrk="1" hangingPunct="1">
              <a:buFont typeface="+mj-lt"/>
              <a:buAutoNum type="arabicPeriod"/>
            </a:pPr>
            <a:r>
              <a:rPr lang="sr-Cyrl-RS" altLang="en-US" dirty="0"/>
              <a:t>циклус </a:t>
            </a:r>
            <a:r>
              <a:rPr lang="en-US" altLang="en-US" dirty="0" smtClean="0"/>
              <a:t>for</a:t>
            </a:r>
          </a:p>
          <a:p>
            <a:pPr marL="857250" lvl="1" indent="-457200" eaLnBrk="1" hangingPunct="1">
              <a:buFont typeface="+mj-lt"/>
              <a:buAutoNum type="arabicPeriod"/>
            </a:pPr>
            <a:r>
              <a:rPr lang="sr-Cyrl-RS" altLang="en-US" dirty="0"/>
              <a:t>циклус </a:t>
            </a:r>
            <a:r>
              <a:rPr lang="en-US" altLang="en-US" dirty="0" err="1" smtClean="0"/>
              <a:t>foreach</a:t>
            </a:r>
            <a:endParaRPr lang="en-US" altLang="en-US" dirty="0" smtClean="0"/>
          </a:p>
          <a:p>
            <a:pPr marL="457200" lvl="1" indent="0" eaLnBrk="1" hangingPunct="1">
              <a:buNone/>
            </a:pPr>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007567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2</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a:pPr>
            <a:r>
              <a:rPr lang="sr-Cyrl-RS" altLang="en-US" dirty="0" smtClean="0"/>
              <a:t>Код циклуса </a:t>
            </a:r>
            <a:r>
              <a:rPr lang="ru-RU" altLang="en-US" dirty="0" smtClean="0">
                <a:solidFill>
                  <a:srgbClr val="FFFF00"/>
                </a:solidFill>
              </a:rPr>
              <a:t>while </a:t>
            </a:r>
            <a:r>
              <a:rPr lang="ru-RU" altLang="en-US" dirty="0" smtClean="0"/>
              <a:t>услов се </a:t>
            </a:r>
            <a:r>
              <a:rPr lang="ru-RU" altLang="en-US" dirty="0"/>
              <a:t>налази </a:t>
            </a:r>
            <a:r>
              <a:rPr lang="ru-RU" altLang="en-US" dirty="0" smtClean="0"/>
              <a:t>на почетку. Представља се на </a:t>
            </a:r>
            <a:r>
              <a:rPr lang="ru-RU" altLang="en-US" dirty="0"/>
              <a:t>следећи </a:t>
            </a:r>
            <a:r>
              <a:rPr lang="ru-RU" altLang="en-US" dirty="0" smtClean="0"/>
              <a:t>начин:</a:t>
            </a:r>
            <a:endParaRPr lang="en-US" altLang="en-US" dirty="0"/>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en-US" altLang="en-US" dirty="0">
                <a:solidFill>
                  <a:srgbClr val="FFFF00"/>
                </a:solidFill>
              </a:rPr>
              <a:t>while</a:t>
            </a:r>
            <a:r>
              <a:rPr lang="en-US" altLang="en-US" dirty="0">
                <a:solidFill>
                  <a:srgbClr val="C00000"/>
                </a:solidFill>
              </a:rPr>
              <a:t> </a:t>
            </a:r>
            <a:r>
              <a:rPr lang="en-US" altLang="en-US" dirty="0" smtClean="0"/>
              <a:t>(</a:t>
            </a:r>
            <a:r>
              <a:rPr lang="en-US" altLang="en-US" dirty="0" err="1" smtClean="0">
                <a:solidFill>
                  <a:srgbClr val="FFCC66"/>
                </a:solidFill>
              </a:rPr>
              <a:t>uslov</a:t>
            </a:r>
            <a:r>
              <a:rPr lang="sr-Cyrl-RS" altLang="en-US" dirty="0" smtClean="0"/>
              <a:t>)</a:t>
            </a:r>
            <a:endParaRPr lang="sr-Cyrl-RS" altLang="en-US" dirty="0"/>
          </a:p>
          <a:p>
            <a:pPr marL="457200" lvl="1" indent="0" eaLnBrk="1" hangingPunct="1">
              <a:spcBef>
                <a:spcPts val="0"/>
              </a:spcBef>
              <a:buNone/>
            </a:pPr>
            <a:r>
              <a:rPr lang="sr-Cyrl-RS" altLang="en-US" dirty="0"/>
              <a:t>{</a:t>
            </a:r>
          </a:p>
          <a:p>
            <a:pPr marL="457200" lvl="1" indent="0" eaLnBrk="1" hangingPunct="1">
              <a:spcBef>
                <a:spcPts val="0"/>
              </a:spcBef>
              <a:buNone/>
            </a:pPr>
            <a:r>
              <a:rPr lang="sr-Cyrl-RS" altLang="en-US" dirty="0"/>
              <a:t>    </a:t>
            </a:r>
            <a:r>
              <a:rPr lang="en-US" altLang="en-US" dirty="0" err="1" smtClean="0">
                <a:solidFill>
                  <a:srgbClr val="FFCC66"/>
                </a:solidFill>
              </a:rPr>
              <a:t>blok</a:t>
            </a:r>
            <a:r>
              <a:rPr lang="en-US" altLang="en-US" dirty="0" smtClean="0"/>
              <a:t>;</a:t>
            </a:r>
            <a:endParaRPr lang="sr-Cyrl-RS" altLang="en-US" dirty="0" smtClean="0"/>
          </a:p>
          <a:p>
            <a:pPr marL="457200" lvl="1" indent="0" eaLnBrk="1" hangingPunct="1">
              <a:spcBef>
                <a:spcPts val="0"/>
              </a:spcBef>
              <a:buNone/>
            </a:pPr>
            <a:r>
              <a:rPr lang="sr-Cyrl-RS" altLang="en-US" dirty="0" smtClean="0"/>
              <a:t>}</a:t>
            </a:r>
            <a:endParaRPr lang="sr-Cyrl-RS" altLang="en-US" dirty="0"/>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smtClean="0"/>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while</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54751" y="2276872"/>
            <a:ext cx="5086891" cy="2062103"/>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Циклус се извршава тако што се </a:t>
            </a:r>
            <a:r>
              <a:rPr lang="en-US" sz="1600" dirty="0" err="1" smtClean="0">
                <a:solidFill>
                  <a:srgbClr val="FFCC66"/>
                </a:solidFill>
                <a:latin typeface="+mn-lt"/>
              </a:rPr>
              <a:t>blok</a:t>
            </a:r>
            <a:r>
              <a:rPr lang="sr-Cyrl-RS" sz="1600" dirty="0">
                <a:solidFill>
                  <a:srgbClr val="FFCC66"/>
                </a:solidFill>
                <a:latin typeface="+mn-lt"/>
              </a:rPr>
              <a:t> </a:t>
            </a:r>
            <a:r>
              <a:rPr lang="sr-Cyrl-RS" sz="1600" dirty="0" smtClean="0">
                <a:solidFill>
                  <a:srgbClr val="FFFFFF"/>
                </a:solidFill>
                <a:latin typeface="+mn-lt"/>
              </a:rPr>
              <a:t>поновљено извршава </a:t>
            </a:r>
            <a:r>
              <a:rPr lang="ru-RU" sz="1600" dirty="0" smtClean="0">
                <a:solidFill>
                  <a:srgbClr val="FFFFFF"/>
                </a:solidFill>
                <a:latin typeface="+mn-lt"/>
              </a:rPr>
              <a:t>све </a:t>
            </a:r>
            <a:r>
              <a:rPr lang="ru-RU" sz="1600" dirty="0">
                <a:solidFill>
                  <a:srgbClr val="FFFFFF"/>
                </a:solidFill>
                <a:latin typeface="+mn-lt"/>
              </a:rPr>
              <a:t>док је испуњен </a:t>
            </a:r>
            <a:r>
              <a:rPr lang="en-US" sz="1600" dirty="0" err="1" smtClean="0">
                <a:solidFill>
                  <a:srgbClr val="FFCC66"/>
                </a:solidFill>
                <a:latin typeface="+mn-lt"/>
              </a:rPr>
              <a:t>uslov</a:t>
            </a:r>
            <a:endParaRPr lang="sr-Cyrl-RS" sz="1600" dirty="0" smtClean="0">
              <a:solidFill>
                <a:srgbClr val="FFCC66"/>
              </a:solidFill>
              <a:latin typeface="+mn-lt"/>
            </a:endParaRPr>
          </a:p>
          <a:p>
            <a:pPr marL="285750" lvl="0" indent="-285750">
              <a:buFont typeface="Arial" panose="020B0604020202020204" pitchFamily="34" charset="0"/>
              <a:buChar char="•"/>
            </a:pPr>
            <a:r>
              <a:rPr lang="sr-Cyrl-RS" sz="1600" dirty="0">
                <a:solidFill>
                  <a:srgbClr val="FFFFFF"/>
                </a:solidFill>
                <a:latin typeface="Arial"/>
              </a:rPr>
              <a:t>Приликом извршавања се </a:t>
            </a:r>
            <a:r>
              <a:rPr lang="sr-Cyrl-RS" sz="1600" dirty="0" smtClean="0">
                <a:solidFill>
                  <a:srgbClr val="FFFFFF"/>
                </a:solidFill>
                <a:latin typeface="Arial"/>
              </a:rPr>
              <a:t>прво</a:t>
            </a:r>
            <a:r>
              <a:rPr lang="sr-Cyrl-RS" sz="1600" dirty="0">
                <a:solidFill>
                  <a:srgbClr val="FFFFFF"/>
                </a:solidFill>
                <a:latin typeface="Arial"/>
              </a:rPr>
              <a:t> проверава да ли важи </a:t>
            </a:r>
            <a:r>
              <a:rPr lang="en-US" sz="1600" dirty="0" err="1">
                <a:solidFill>
                  <a:srgbClr val="FFCC66"/>
                </a:solidFill>
                <a:latin typeface="Arial"/>
              </a:rPr>
              <a:t>uslov</a:t>
            </a:r>
            <a:r>
              <a:rPr lang="sr-Cyrl-RS" sz="1600" dirty="0">
                <a:solidFill>
                  <a:srgbClr val="FFFFFF"/>
                </a:solidFill>
                <a:latin typeface="Arial"/>
              </a:rPr>
              <a:t>, па ако важи </a:t>
            </a:r>
            <a:r>
              <a:rPr lang="sr-Cyrl-RS" sz="1600" dirty="0" smtClean="0">
                <a:solidFill>
                  <a:srgbClr val="FFFFFF"/>
                </a:solidFill>
                <a:latin typeface="Arial"/>
              </a:rPr>
              <a:t>онда  се изврши </a:t>
            </a:r>
            <a:r>
              <a:rPr lang="en-US" sz="1600" dirty="0" err="1">
                <a:solidFill>
                  <a:srgbClr val="FFCC66"/>
                </a:solidFill>
                <a:latin typeface="Arial"/>
              </a:rPr>
              <a:t>blok</a:t>
            </a:r>
            <a:r>
              <a:rPr lang="sr-Cyrl-RS" sz="1600" dirty="0">
                <a:solidFill>
                  <a:srgbClr val="FFFFFF"/>
                </a:solidFill>
                <a:latin typeface="Arial"/>
              </a:rPr>
              <a:t>, </a:t>
            </a:r>
            <a:r>
              <a:rPr lang="sr-Cyrl-RS" sz="1600" dirty="0" smtClean="0">
                <a:solidFill>
                  <a:srgbClr val="FFFFFF"/>
                </a:solidFill>
                <a:latin typeface="Arial"/>
              </a:rPr>
              <a:t>па се у новој итерацији поново иде на проверу</a:t>
            </a:r>
            <a:endParaRPr lang="ru-RU" sz="1600" dirty="0" smtClean="0">
              <a:solidFill>
                <a:srgbClr val="FFFFFF"/>
              </a:solidFill>
              <a:latin typeface="+mn-lt"/>
            </a:endParaRPr>
          </a:p>
          <a:p>
            <a:pPr marL="285750" indent="-285750">
              <a:buFont typeface="Arial" panose="020B0604020202020204" pitchFamily="34" charset="0"/>
              <a:buChar char="•"/>
            </a:pPr>
            <a:r>
              <a:rPr lang="ru-RU" sz="1600" dirty="0" smtClean="0">
                <a:solidFill>
                  <a:srgbClr val="FFFFFF"/>
                </a:solidFill>
                <a:latin typeface="+mn-lt"/>
              </a:rPr>
              <a:t>Дакле, ако </a:t>
            </a:r>
            <a:r>
              <a:rPr lang="ru-RU" sz="1600" dirty="0">
                <a:solidFill>
                  <a:srgbClr val="FFFFFF"/>
                </a:solidFill>
                <a:latin typeface="+mn-lt"/>
              </a:rPr>
              <a:t>је </a:t>
            </a:r>
            <a:r>
              <a:rPr lang="ru-RU" sz="1600" dirty="0" smtClean="0">
                <a:solidFill>
                  <a:srgbClr val="FFFFFF"/>
                </a:solidFill>
                <a:latin typeface="+mn-lt"/>
              </a:rPr>
              <a:t>вредност логичког израза </a:t>
            </a:r>
            <a:r>
              <a:rPr lang="en-US" sz="1600" dirty="0" err="1">
                <a:solidFill>
                  <a:srgbClr val="FFCC66"/>
                </a:solidFill>
                <a:latin typeface="Arial"/>
              </a:rPr>
              <a:t>uslov</a:t>
            </a:r>
            <a:r>
              <a:rPr lang="en-US" sz="1600" dirty="0">
                <a:solidFill>
                  <a:srgbClr val="FFCC66"/>
                </a:solidFill>
                <a:latin typeface="Arial"/>
              </a:rPr>
              <a:t> </a:t>
            </a:r>
            <a:r>
              <a:rPr lang="ru-RU" sz="1600" dirty="0" smtClean="0">
                <a:solidFill>
                  <a:srgbClr val="FFFFFF"/>
                </a:solidFill>
                <a:latin typeface="+mn-lt"/>
              </a:rPr>
              <a:t>нетачна </a:t>
            </a:r>
            <a:r>
              <a:rPr lang="ru-RU" sz="1600" dirty="0">
                <a:solidFill>
                  <a:srgbClr val="FFFFFF"/>
                </a:solidFill>
                <a:latin typeface="+mn-lt"/>
              </a:rPr>
              <a:t>од самог почетка, </a:t>
            </a:r>
            <a:r>
              <a:rPr lang="en-US" sz="1600" dirty="0" err="1">
                <a:solidFill>
                  <a:srgbClr val="FFCC66"/>
                </a:solidFill>
                <a:latin typeface="Arial"/>
              </a:rPr>
              <a:t>blok</a:t>
            </a:r>
            <a:r>
              <a:rPr lang="sr-Cyrl-RS" sz="1600" dirty="0">
                <a:solidFill>
                  <a:srgbClr val="FFCC66"/>
                </a:solidFill>
                <a:latin typeface="Arial"/>
              </a:rPr>
              <a:t> </a:t>
            </a:r>
            <a:r>
              <a:rPr lang="ru-RU" sz="1600" dirty="0" smtClean="0">
                <a:solidFill>
                  <a:srgbClr val="FFFFFF"/>
                </a:solidFill>
                <a:latin typeface="+mn-lt"/>
              </a:rPr>
              <a:t>се </a:t>
            </a:r>
            <a:r>
              <a:rPr lang="ru-RU" sz="1600" dirty="0">
                <a:solidFill>
                  <a:srgbClr val="FFFFFF"/>
                </a:solidFill>
                <a:latin typeface="+mn-lt"/>
              </a:rPr>
              <a:t>никад неће </a:t>
            </a:r>
            <a:r>
              <a:rPr lang="ru-RU" sz="1600" dirty="0" smtClean="0">
                <a:solidFill>
                  <a:srgbClr val="FFFFFF"/>
                </a:solidFill>
                <a:latin typeface="+mn-lt"/>
              </a:rPr>
              <a:t>извршити</a:t>
            </a:r>
            <a:endParaRPr lang="en-US" sz="1600" dirty="0">
              <a:solidFill>
                <a:srgbClr val="FFFFFF"/>
              </a:solidFill>
            </a:endParaRP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616" t="5807" r="7060" b="64704"/>
          <a:stretch/>
        </p:blipFill>
        <p:spPr bwMode="auto">
          <a:xfrm>
            <a:off x="611560" y="4797152"/>
            <a:ext cx="8330083" cy="183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3625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Temp\Webserver.jpg"/>
          <p:cNvPicPr>
            <a:picLocks noChangeAspect="1" noChangeArrowheads="1"/>
          </p:cNvPicPr>
          <p:nvPr/>
        </p:nvPicPr>
        <p:blipFill rotWithShape="1">
          <a:blip r:embed="rId2">
            <a:extLst>
              <a:ext uri="{28A0092B-C50C-407E-A947-70E740481C1C}">
                <a14:useLocalDpi xmlns:a14="http://schemas.microsoft.com/office/drawing/2010/main" val="0"/>
              </a:ext>
            </a:extLst>
          </a:blip>
          <a:srcRect b="13982"/>
          <a:stretch/>
        </p:blipFill>
        <p:spPr bwMode="auto">
          <a:xfrm>
            <a:off x="4768924" y="5182737"/>
            <a:ext cx="3187452" cy="1630639"/>
          </a:xfrm>
          <a:prstGeom prst="rect">
            <a:avLst/>
          </a:prstGeom>
          <a:noFill/>
          <a:extLst>
            <a:ext uri="{909E8E84-426E-40DD-AFC4-6F175D3DCCD1}">
              <a14:hiddenFill xmlns:a14="http://schemas.microsoft.com/office/drawing/2010/main">
                <a:solidFill>
                  <a:srgbClr val="FFFFFF"/>
                </a:solidFill>
              </a14:hiddenFill>
            </a:ext>
          </a:extLst>
        </p:spPr>
      </p:pic>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smtClean="0"/>
              <a:t>Извршавање </a:t>
            </a:r>
            <a:r>
              <a:rPr lang="en-US" altLang="en-US" sz="3200" dirty="0" smtClean="0"/>
              <a:t>PHP-a (2)</a:t>
            </a:r>
            <a:endParaRPr lang="en-US" altLang="en-US" sz="3200"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Програм који се напише у PHP-у не захтева </a:t>
            </a:r>
            <a:r>
              <a:rPr lang="ru-RU" altLang="en-US" dirty="0" smtClean="0"/>
              <a:t>превођење, </a:t>
            </a:r>
            <a:r>
              <a:rPr lang="sr-Cyrl-RS" altLang="en-US" dirty="0" smtClean="0"/>
              <a:t>већ </a:t>
            </a:r>
            <a:r>
              <a:rPr lang="ru-RU" altLang="en-US" dirty="0" smtClean="0"/>
              <a:t> </a:t>
            </a:r>
            <a:r>
              <a:rPr lang="ru-RU" altLang="en-US" dirty="0"/>
              <a:t>се интерпретира при сваком </a:t>
            </a:r>
            <a:r>
              <a:rPr lang="ru-RU" altLang="en-US" dirty="0" smtClean="0"/>
              <a:t>извршавању </a:t>
            </a:r>
          </a:p>
          <a:p>
            <a:pPr eaLnBrk="1" hangingPunct="1"/>
            <a:r>
              <a:rPr lang="ru-RU" altLang="en-US" dirty="0" smtClean="0"/>
              <a:t>PHP </a:t>
            </a:r>
            <a:r>
              <a:rPr lang="ru-RU" altLang="en-US" dirty="0"/>
              <a:t>интерпретатор може радити </a:t>
            </a:r>
            <a:r>
              <a:rPr lang="ru-RU" altLang="en-US" dirty="0" smtClean="0"/>
              <a:t>на следећи начин</a:t>
            </a:r>
          </a:p>
          <a:p>
            <a:pPr marL="914400" lvl="1" indent="-457200" eaLnBrk="1" hangingPunct="1">
              <a:buFont typeface="+mj-lt"/>
              <a:buAutoNum type="arabicPeriod"/>
            </a:pPr>
            <a:r>
              <a:rPr lang="ru-RU" altLang="en-US" dirty="0" smtClean="0"/>
              <a:t>По </a:t>
            </a:r>
            <a:r>
              <a:rPr lang="ru-RU" altLang="en-US" dirty="0"/>
              <a:t>PHP CGI </a:t>
            </a:r>
            <a:r>
              <a:rPr lang="ru-RU" altLang="en-US" dirty="0" smtClean="0"/>
              <a:t>принципу</a:t>
            </a:r>
          </a:p>
          <a:p>
            <a:pPr marL="1314450" lvl="2" indent="-457200" eaLnBrk="1" hangingPunct="1"/>
            <a:r>
              <a:rPr lang="ru-RU" altLang="en-US" dirty="0" smtClean="0"/>
              <a:t>Интерпретатор ће постојати </a:t>
            </a:r>
            <a:r>
              <a:rPr lang="ru-RU" altLang="en-US" dirty="0"/>
              <a:t>као екстерна апликација, која се позива да изврши дату скрипту сваки пут кад буде захтевана од неког </a:t>
            </a:r>
            <a:r>
              <a:rPr lang="ru-RU" altLang="en-US" dirty="0" smtClean="0"/>
              <a:t>корисника </a:t>
            </a:r>
          </a:p>
          <a:p>
            <a:pPr marL="914400" lvl="1" indent="-457200" eaLnBrk="1" hangingPunct="1">
              <a:buFont typeface="+mj-lt"/>
              <a:buAutoNum type="arabicPeriod"/>
            </a:pPr>
            <a:r>
              <a:rPr lang="ru-RU" altLang="en-US" dirty="0" smtClean="0"/>
              <a:t>Као </a:t>
            </a:r>
            <a:r>
              <a:rPr lang="ru-RU" altLang="en-US" dirty="0"/>
              <a:t>модул </a:t>
            </a:r>
            <a:r>
              <a:rPr lang="ru-RU" altLang="en-US" dirty="0" smtClean="0"/>
              <a:t>веб сервера </a:t>
            </a:r>
          </a:p>
          <a:p>
            <a:pPr marL="1314450" lvl="2" indent="-457200" eaLnBrk="1" hangingPunct="1"/>
            <a:r>
              <a:rPr lang="ru-RU" altLang="en-US" dirty="0" smtClean="0"/>
              <a:t>Интерпретатор </a:t>
            </a:r>
            <a:r>
              <a:rPr lang="ru-RU" altLang="en-US" dirty="0"/>
              <a:t>је </a:t>
            </a:r>
            <a:r>
              <a:rPr lang="ru-RU" altLang="en-US" dirty="0" smtClean="0"/>
              <a:t>увек </a:t>
            </a:r>
            <a:r>
              <a:rPr lang="ru-RU" altLang="en-US" dirty="0"/>
              <a:t>учитан у </a:t>
            </a:r>
            <a:r>
              <a:rPr lang="ru-RU" altLang="en-US" dirty="0" smtClean="0"/>
              <a:t>меморију, </a:t>
            </a:r>
            <a:r>
              <a:rPr lang="ru-RU" altLang="en-US" dirty="0"/>
              <a:t>те се не мора позивати спољашњи програм</a:t>
            </a:r>
            <a:endParaRPr lang="ru-RU" altLang="en-US" dirty="0" smtClean="0"/>
          </a:p>
          <a:p>
            <a:pPr marL="1314450" lvl="2" indent="-457200" eaLnBrk="1" hangingPunct="1"/>
            <a:r>
              <a:rPr lang="ru-RU" altLang="en-US" dirty="0" smtClean="0"/>
              <a:t>Ова варијанта </a:t>
            </a:r>
            <a:r>
              <a:rPr lang="ru-RU" altLang="en-US" dirty="0"/>
              <a:t>је данас у највећој употреби јер пружа знатно већу брзину извршавања </a:t>
            </a:r>
            <a:endParaRPr lang="en-US" altLang="en-US" sz="1800" dirty="0" smtClean="0"/>
          </a:p>
        </p:txBody>
      </p:sp>
    </p:spTree>
    <p:extLst>
      <p:ext uri="{BB962C8B-B14F-4D97-AF65-F5344CB8AC3E}">
        <p14:creationId xmlns:p14="http://schemas.microsoft.com/office/powerpoint/2010/main" val="25387122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3</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2"/>
            </a:pPr>
            <a:r>
              <a:rPr lang="sr-Cyrl-RS" altLang="en-US" dirty="0" smtClean="0"/>
              <a:t>Код циклуса </a:t>
            </a:r>
            <a:r>
              <a:rPr lang="en-US" altLang="en-US" dirty="0" smtClean="0">
                <a:solidFill>
                  <a:srgbClr val="FFFF00"/>
                </a:solidFill>
              </a:rPr>
              <a:t>do-while</a:t>
            </a:r>
            <a:r>
              <a:rPr lang="en-US" altLang="en-US" dirty="0" smtClean="0">
                <a:solidFill>
                  <a:srgbClr val="002060"/>
                </a:solidFill>
              </a:rPr>
              <a:t> </a:t>
            </a:r>
            <a:r>
              <a:rPr lang="ru-RU" altLang="en-US" dirty="0"/>
              <a:t>у</a:t>
            </a:r>
            <a:r>
              <a:rPr lang="ru-RU" altLang="en-US" dirty="0" smtClean="0"/>
              <a:t>слов </a:t>
            </a:r>
            <a:r>
              <a:rPr lang="ru-RU" altLang="en-US" dirty="0"/>
              <a:t>за понављање налази се на </a:t>
            </a:r>
            <a:r>
              <a:rPr lang="ru-RU" altLang="en-US" dirty="0" smtClean="0"/>
              <a:t>крају. Овај циклус се представља </a:t>
            </a:r>
            <a:r>
              <a:rPr lang="ru-RU" altLang="en-US" dirty="0"/>
              <a:t>на следећи </a:t>
            </a:r>
            <a:r>
              <a:rPr lang="ru-RU" altLang="en-US" dirty="0" smtClean="0"/>
              <a:t>начин:</a:t>
            </a:r>
            <a:endParaRPr lang="en-US" altLang="en-US" dirty="0"/>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en-US" altLang="en-US" dirty="0" smtClean="0">
                <a:solidFill>
                  <a:srgbClr val="FFFF00"/>
                </a:solidFill>
              </a:rPr>
              <a:t>do</a:t>
            </a:r>
            <a:endParaRPr lang="sr-Cyrl-RS" altLang="en-US" dirty="0" smtClean="0">
              <a:solidFill>
                <a:srgbClr val="FFFF00"/>
              </a:solidFill>
            </a:endParaRPr>
          </a:p>
          <a:p>
            <a:pPr marL="457200" lvl="1" indent="0" eaLnBrk="1" hangingPunct="1">
              <a:spcBef>
                <a:spcPts val="0"/>
              </a:spcBef>
              <a:buNone/>
            </a:pPr>
            <a:r>
              <a:rPr lang="sr-Cyrl-RS" altLang="en-US" dirty="0" smtClean="0"/>
              <a:t>{</a:t>
            </a:r>
            <a:endParaRPr lang="sr-Cyrl-RS" altLang="en-US" dirty="0"/>
          </a:p>
          <a:p>
            <a:pPr marL="457200" lvl="1" indent="0" eaLnBrk="1" hangingPunct="1">
              <a:spcBef>
                <a:spcPts val="0"/>
              </a:spcBef>
              <a:buNone/>
            </a:pPr>
            <a:r>
              <a:rPr lang="sr-Cyrl-RS" altLang="en-US" dirty="0"/>
              <a:t>    </a:t>
            </a:r>
            <a:r>
              <a:rPr lang="en-US" altLang="en-US" dirty="0" err="1" smtClean="0">
                <a:solidFill>
                  <a:srgbClr val="FFC000"/>
                </a:solidFill>
              </a:rPr>
              <a:t>blok</a:t>
            </a:r>
            <a:r>
              <a:rPr lang="en-US" altLang="en-US" dirty="0" smtClean="0"/>
              <a:t>;</a:t>
            </a:r>
            <a:endParaRPr lang="sr-Cyrl-RS" altLang="en-US" dirty="0" smtClean="0"/>
          </a:p>
          <a:p>
            <a:pPr marL="457200" lvl="1" indent="0" eaLnBrk="1" hangingPunct="1">
              <a:spcBef>
                <a:spcPts val="0"/>
              </a:spcBef>
              <a:buNone/>
            </a:pPr>
            <a:r>
              <a:rPr lang="sr-Cyrl-RS" altLang="en-US" dirty="0" smtClean="0"/>
              <a:t>} </a:t>
            </a:r>
            <a:endParaRPr lang="en-US" altLang="en-US" dirty="0" smtClean="0"/>
          </a:p>
          <a:p>
            <a:pPr marL="457200" lvl="1" indent="0" eaLnBrk="1" hangingPunct="1">
              <a:spcBef>
                <a:spcPts val="0"/>
              </a:spcBef>
              <a:buNone/>
            </a:pPr>
            <a:r>
              <a:rPr lang="en-US" altLang="en-US" dirty="0" smtClean="0">
                <a:solidFill>
                  <a:srgbClr val="FFFF00"/>
                </a:solidFill>
              </a:rPr>
              <a:t>while</a:t>
            </a:r>
            <a:r>
              <a:rPr lang="en-US" altLang="en-US" dirty="0" smtClean="0">
                <a:solidFill>
                  <a:srgbClr val="C00000"/>
                </a:solidFill>
              </a:rPr>
              <a:t> </a:t>
            </a:r>
            <a:r>
              <a:rPr lang="en-US" altLang="en-US" dirty="0"/>
              <a:t>(</a:t>
            </a:r>
            <a:r>
              <a:rPr lang="en-US" altLang="en-US" dirty="0" err="1">
                <a:solidFill>
                  <a:srgbClr val="FFC000"/>
                </a:solidFill>
              </a:rPr>
              <a:t>uslov</a:t>
            </a:r>
            <a:r>
              <a:rPr lang="sr-Cyrl-RS" altLang="en-US" dirty="0" smtClean="0"/>
              <a:t>)</a:t>
            </a:r>
            <a:r>
              <a:rPr lang="en-US" altLang="en-US" dirty="0" smtClean="0"/>
              <a:t>;</a:t>
            </a:r>
            <a:endParaRPr lang="sr-Cyrl-RS" altLang="en-US" dirty="0"/>
          </a:p>
          <a:p>
            <a:pPr marL="457200" lvl="1" indent="0" eaLnBrk="1" hangingPunct="1">
              <a:spcBef>
                <a:spcPts val="0"/>
              </a:spcBef>
              <a:buNone/>
            </a:pPr>
            <a:endParaRPr lang="sr-Cyrl-RS" altLang="en-US" dirty="0" smtClean="0">
              <a:solidFill>
                <a:srgbClr val="FFFFFF"/>
              </a:solidFill>
            </a:endParaRPr>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do-while</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491880" y="2261190"/>
            <a:ext cx="5544616" cy="1815882"/>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Циклус се извршава тако што се </a:t>
            </a:r>
            <a:r>
              <a:rPr lang="en-US" sz="1600" dirty="0" err="1" smtClean="0">
                <a:solidFill>
                  <a:srgbClr val="FFCC66"/>
                </a:solidFill>
                <a:latin typeface="+mn-lt"/>
              </a:rPr>
              <a:t>blok</a:t>
            </a:r>
            <a:r>
              <a:rPr lang="sr-Cyrl-RS" sz="1600" dirty="0">
                <a:solidFill>
                  <a:srgbClr val="FFCC66"/>
                </a:solidFill>
                <a:latin typeface="+mn-lt"/>
              </a:rPr>
              <a:t> </a:t>
            </a:r>
            <a:r>
              <a:rPr lang="sr-Cyrl-RS" sz="1600" dirty="0" smtClean="0">
                <a:solidFill>
                  <a:srgbClr val="FFFFFF"/>
                </a:solidFill>
                <a:latin typeface="+mn-lt"/>
              </a:rPr>
              <a:t>поновљено извршава </a:t>
            </a:r>
            <a:r>
              <a:rPr lang="ru-RU" sz="1600" dirty="0" smtClean="0">
                <a:solidFill>
                  <a:srgbClr val="FFFFFF"/>
                </a:solidFill>
                <a:latin typeface="+mn-lt"/>
              </a:rPr>
              <a:t>све </a:t>
            </a:r>
            <a:r>
              <a:rPr lang="ru-RU" sz="1600" dirty="0">
                <a:solidFill>
                  <a:srgbClr val="FFFFFF"/>
                </a:solidFill>
                <a:latin typeface="+mn-lt"/>
              </a:rPr>
              <a:t>док је испуњен </a:t>
            </a:r>
            <a:r>
              <a:rPr lang="en-US" sz="1600" dirty="0" err="1" smtClean="0">
                <a:solidFill>
                  <a:srgbClr val="FFCC66"/>
                </a:solidFill>
                <a:latin typeface="+mn-lt"/>
              </a:rPr>
              <a:t>uslov</a:t>
            </a:r>
            <a:r>
              <a:rPr lang="sr-Cyrl-RS" sz="1600" dirty="0" smtClean="0">
                <a:solidFill>
                  <a:srgbClr val="FFCC66"/>
                </a:solidFill>
                <a:latin typeface="+mn-lt"/>
              </a:rPr>
              <a:t> </a:t>
            </a:r>
          </a:p>
          <a:p>
            <a:pPr marL="285750" indent="-285750">
              <a:buFont typeface="Arial" panose="020B0604020202020204" pitchFamily="34" charset="0"/>
              <a:buChar char="•"/>
            </a:pPr>
            <a:r>
              <a:rPr lang="sr-Cyrl-RS" sz="1600" dirty="0" smtClean="0">
                <a:solidFill>
                  <a:srgbClr val="FFFFFF"/>
                </a:solidFill>
                <a:latin typeface="+mn-lt"/>
              </a:rPr>
              <a:t>Приликом извршавања се прво изврши </a:t>
            </a:r>
            <a:r>
              <a:rPr lang="en-US" sz="1600" dirty="0" err="1" smtClean="0">
                <a:solidFill>
                  <a:srgbClr val="FFCC66"/>
                </a:solidFill>
                <a:latin typeface="Arial"/>
              </a:rPr>
              <a:t>blok</a:t>
            </a:r>
            <a:r>
              <a:rPr lang="sr-Cyrl-RS" sz="1600" dirty="0" smtClean="0">
                <a:solidFill>
                  <a:srgbClr val="FFFFFF"/>
                </a:solidFill>
                <a:latin typeface="+mn-lt"/>
              </a:rPr>
              <a:t>, а потом се проверава да ли важи </a:t>
            </a:r>
            <a:r>
              <a:rPr lang="en-US" sz="1600" dirty="0" err="1" smtClean="0">
                <a:solidFill>
                  <a:srgbClr val="FFCC66"/>
                </a:solidFill>
                <a:latin typeface="Arial"/>
              </a:rPr>
              <a:t>uslov</a:t>
            </a:r>
            <a:r>
              <a:rPr lang="sr-Cyrl-RS" sz="1600" dirty="0" smtClean="0">
                <a:solidFill>
                  <a:srgbClr val="FFFFFF"/>
                </a:solidFill>
                <a:latin typeface="+mn-lt"/>
              </a:rPr>
              <a:t>, па ако важи иде се у нову итерацију</a:t>
            </a:r>
            <a:endParaRPr lang="ru-RU" sz="1600" dirty="0" smtClean="0">
              <a:solidFill>
                <a:srgbClr val="FFFFFF"/>
              </a:solidFill>
              <a:latin typeface="+mn-lt"/>
            </a:endParaRPr>
          </a:p>
          <a:p>
            <a:pPr marL="285750" indent="-285750">
              <a:buFont typeface="Arial" panose="020B0604020202020204" pitchFamily="34" charset="0"/>
              <a:buChar char="•"/>
            </a:pPr>
            <a:r>
              <a:rPr lang="ru-RU" sz="1600" dirty="0" smtClean="0">
                <a:solidFill>
                  <a:srgbClr val="FFFFFF"/>
                </a:solidFill>
                <a:latin typeface="+mn-lt"/>
              </a:rPr>
              <a:t>Дакле, </a:t>
            </a:r>
            <a:r>
              <a:rPr lang="en-US" sz="1600" dirty="0" err="1">
                <a:solidFill>
                  <a:srgbClr val="FFCC66"/>
                </a:solidFill>
                <a:latin typeface="Arial"/>
              </a:rPr>
              <a:t>blok</a:t>
            </a:r>
            <a:r>
              <a:rPr lang="en-US" sz="1600" dirty="0">
                <a:solidFill>
                  <a:srgbClr val="FFCC66"/>
                </a:solidFill>
                <a:latin typeface="Arial"/>
              </a:rPr>
              <a:t> </a:t>
            </a:r>
            <a:r>
              <a:rPr lang="ru-RU" sz="1600" dirty="0" smtClean="0">
                <a:solidFill>
                  <a:srgbClr val="FFFFFF"/>
                </a:solidFill>
                <a:latin typeface="+mn-lt"/>
              </a:rPr>
              <a:t>ће </a:t>
            </a:r>
            <a:r>
              <a:rPr lang="ru-RU" sz="1600" dirty="0">
                <a:solidFill>
                  <a:srgbClr val="FFFFFF"/>
                </a:solidFill>
                <a:latin typeface="+mn-lt"/>
              </a:rPr>
              <a:t>се извршити макар једном, чак и када </a:t>
            </a:r>
            <a:r>
              <a:rPr lang="en-US" sz="1600" dirty="0" err="1">
                <a:solidFill>
                  <a:srgbClr val="FFCC66"/>
                </a:solidFill>
                <a:latin typeface="Arial"/>
              </a:rPr>
              <a:t>uslov</a:t>
            </a:r>
            <a:r>
              <a:rPr lang="en-US" sz="1600" dirty="0">
                <a:solidFill>
                  <a:srgbClr val="FFCC66"/>
                </a:solidFill>
                <a:latin typeface="Arial"/>
              </a:rPr>
              <a:t> </a:t>
            </a:r>
            <a:r>
              <a:rPr lang="ru-RU" sz="1600" dirty="0" smtClean="0">
                <a:solidFill>
                  <a:srgbClr val="FFFFFF"/>
                </a:solidFill>
                <a:latin typeface="+mn-lt"/>
              </a:rPr>
              <a:t>није </a:t>
            </a:r>
            <a:r>
              <a:rPr lang="ru-RU" sz="1600" dirty="0">
                <a:solidFill>
                  <a:srgbClr val="FFFFFF"/>
                </a:solidFill>
                <a:latin typeface="+mn-lt"/>
              </a:rPr>
              <a:t>испуњен ни </a:t>
            </a:r>
            <a:r>
              <a:rPr lang="ru-RU" sz="1600" dirty="0" smtClean="0">
                <a:solidFill>
                  <a:srgbClr val="FFFFFF"/>
                </a:solidFill>
                <a:latin typeface="+mn-lt"/>
              </a:rPr>
              <a:t>на почетку</a:t>
            </a:r>
            <a:endParaRPr lang="en-US" sz="1600" dirty="0">
              <a:solidFill>
                <a:srgbClr val="FFFFFF"/>
              </a:solidFill>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972" t="5807" r="7468" b="64382"/>
          <a:stretch/>
        </p:blipFill>
        <p:spPr bwMode="auto">
          <a:xfrm>
            <a:off x="439644" y="4738407"/>
            <a:ext cx="8236812" cy="1858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537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a:t>
            </a:r>
            <a:r>
              <a:rPr lang="sr-Cyrl-RS" altLang="en-US" sz="3200" dirty="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3"/>
            </a:pPr>
            <a:r>
              <a:rPr lang="ru-RU" altLang="en-US" dirty="0" smtClean="0"/>
              <a:t>Циклус </a:t>
            </a:r>
            <a:r>
              <a:rPr lang="en-US" altLang="en-US" dirty="0" smtClean="0">
                <a:solidFill>
                  <a:srgbClr val="FFFF00"/>
                </a:solidFill>
              </a:rPr>
              <a:t>for </a:t>
            </a:r>
            <a:r>
              <a:rPr lang="sr-Cyrl-RS" altLang="en-US" dirty="0" smtClean="0"/>
              <a:t>м</a:t>
            </a:r>
            <a:r>
              <a:rPr lang="ru-RU" altLang="en-US" dirty="0" smtClean="0"/>
              <a:t>оже </a:t>
            </a:r>
            <a:r>
              <a:rPr lang="ru-RU" altLang="en-US" dirty="0"/>
              <a:t>да се користи када је број итерација унапред </a:t>
            </a:r>
            <a:r>
              <a:rPr lang="ru-RU" altLang="en-US" dirty="0" smtClean="0"/>
              <a:t>познат. Он има </a:t>
            </a:r>
            <a:r>
              <a:rPr lang="ru-RU" altLang="en-US" dirty="0"/>
              <a:t>следећи </a:t>
            </a:r>
            <a:r>
              <a:rPr lang="ru-RU" altLang="en-US" dirty="0" smtClean="0"/>
              <a:t>облик:</a:t>
            </a:r>
            <a:endParaRPr lang="en-US" altLang="en-US" dirty="0"/>
          </a:p>
          <a:p>
            <a:pPr marL="457200" lvl="1" indent="0" eaLnBrk="1" hangingPunct="1">
              <a:spcBef>
                <a:spcPts val="0"/>
              </a:spcBef>
              <a:buNone/>
            </a:pPr>
            <a:endParaRPr lang="sr-Cyrl-RS" altLang="en-US" dirty="0" smtClean="0">
              <a:solidFill>
                <a:srgbClr val="C00000"/>
              </a:solidFill>
            </a:endParaRPr>
          </a:p>
          <a:p>
            <a:pPr marL="457200" lvl="1" indent="0" eaLnBrk="1" hangingPunct="1">
              <a:spcBef>
                <a:spcPts val="0"/>
              </a:spcBef>
              <a:buNone/>
            </a:pPr>
            <a:endParaRPr lang="en-US" altLang="en-US" dirty="0">
              <a:solidFill>
                <a:srgbClr val="C00000"/>
              </a:solidFill>
            </a:endParaRPr>
          </a:p>
          <a:p>
            <a:pPr marL="457200" lvl="1" indent="0" eaLnBrk="1" hangingPunct="1">
              <a:spcBef>
                <a:spcPts val="0"/>
              </a:spcBef>
              <a:buNone/>
            </a:pPr>
            <a:r>
              <a:rPr lang="ru-RU" altLang="en-US" dirty="0">
                <a:solidFill>
                  <a:srgbClr val="FFFF00"/>
                </a:solidFill>
              </a:rPr>
              <a:t>for </a:t>
            </a:r>
            <a:r>
              <a:rPr lang="ru-RU" altLang="en-US" dirty="0" smtClean="0"/>
              <a:t>(</a:t>
            </a:r>
            <a:r>
              <a:rPr lang="en-US" altLang="en-US" dirty="0" smtClean="0">
                <a:solidFill>
                  <a:srgbClr val="FFCC66"/>
                </a:solidFill>
              </a:rPr>
              <a:t>izraz1</a:t>
            </a:r>
            <a:r>
              <a:rPr lang="ru-RU" altLang="en-US" dirty="0" smtClean="0"/>
              <a:t>; </a:t>
            </a:r>
            <a:r>
              <a:rPr lang="en-US" altLang="en-US" dirty="0" err="1">
                <a:solidFill>
                  <a:srgbClr val="FFCC66"/>
                </a:solidFill>
              </a:rPr>
              <a:t>izraz</a:t>
            </a:r>
            <a:r>
              <a:rPr lang="ru-RU" altLang="en-US" dirty="0" smtClean="0">
                <a:solidFill>
                  <a:srgbClr val="FFCC66"/>
                </a:solidFill>
              </a:rPr>
              <a:t>2</a:t>
            </a:r>
            <a:r>
              <a:rPr lang="ru-RU" altLang="en-US" dirty="0"/>
              <a:t>; </a:t>
            </a:r>
            <a:r>
              <a:rPr lang="en-US" altLang="en-US" dirty="0" err="1">
                <a:solidFill>
                  <a:srgbClr val="FFCC66"/>
                </a:solidFill>
              </a:rPr>
              <a:t>izraz</a:t>
            </a:r>
            <a:r>
              <a:rPr lang="ru-RU" altLang="en-US" dirty="0" smtClean="0">
                <a:solidFill>
                  <a:srgbClr val="FFCC66"/>
                </a:solidFill>
              </a:rPr>
              <a:t>3</a:t>
            </a:r>
            <a:r>
              <a:rPr lang="ru-RU" altLang="en-US" dirty="0"/>
              <a:t>)</a:t>
            </a:r>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smtClean="0"/>
          </a:p>
          <a:p>
            <a:pPr eaLnBrk="1" hangingPunct="1">
              <a:spcBef>
                <a:spcPts val="0"/>
              </a:spcBef>
            </a:pPr>
            <a:endParaRPr lang="sr-Cyrl-RS" altLang="en-US" dirty="0"/>
          </a:p>
          <a:p>
            <a:pPr eaLnBrk="1" hangingPunct="1">
              <a:spcBef>
                <a:spcPts val="0"/>
              </a:spcBef>
            </a:pPr>
            <a:r>
              <a:rPr lang="sr-Cyrl-RS" altLang="en-US" dirty="0" smtClean="0">
                <a:solidFill>
                  <a:srgbClr val="FFFFFF"/>
                </a:solidFill>
              </a:rPr>
              <a:t>Пример за циклус </a:t>
            </a:r>
            <a:r>
              <a:rPr lang="en-US" altLang="en-US" dirty="0" smtClean="0">
                <a:solidFill>
                  <a:srgbClr val="FFFFFF"/>
                </a:solidFill>
              </a:rPr>
              <a:t>for </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51920" y="2284417"/>
            <a:ext cx="5184576" cy="2800767"/>
          </a:xfrm>
          <a:prstGeom prst="rect">
            <a:avLst/>
          </a:prstGeom>
        </p:spPr>
        <p:txBody>
          <a:bodyPr wrap="square">
            <a:spAutoFit/>
          </a:bodyPr>
          <a:lstStyle/>
          <a:p>
            <a:pPr marL="285750" indent="-285750">
              <a:buFont typeface="Arial" panose="020B0604020202020204" pitchFamily="34" charset="0"/>
              <a:buChar char="•"/>
            </a:pPr>
            <a:r>
              <a:rPr lang="sr-Cyrl-RS" sz="1600" dirty="0" smtClean="0">
                <a:solidFill>
                  <a:srgbClr val="FFFFFF"/>
                </a:solidFill>
                <a:latin typeface="+mn-lt"/>
              </a:rPr>
              <a:t>П</a:t>
            </a:r>
            <a:r>
              <a:rPr lang="ru-RU" sz="1600" dirty="0" smtClean="0">
                <a:solidFill>
                  <a:srgbClr val="FFFFFF"/>
                </a:solidFill>
                <a:latin typeface="+mn-lt"/>
              </a:rPr>
              <a:t>рви израз тј. </a:t>
            </a:r>
            <a:r>
              <a:rPr lang="en-US" sz="1600" dirty="0">
                <a:solidFill>
                  <a:srgbClr val="FFCC66"/>
                </a:solidFill>
                <a:latin typeface="+mn-lt"/>
              </a:rPr>
              <a:t>izraz1</a:t>
            </a:r>
            <a:r>
              <a:rPr lang="ru-RU" sz="1600" dirty="0" smtClean="0">
                <a:solidFill>
                  <a:srgbClr val="FFCC66"/>
                </a:solidFill>
                <a:latin typeface="+mn-lt"/>
              </a:rPr>
              <a:t> </a:t>
            </a:r>
            <a:r>
              <a:rPr lang="ru-RU" sz="1600" dirty="0">
                <a:solidFill>
                  <a:srgbClr val="FFFFFF"/>
                </a:solidFill>
                <a:latin typeface="+mn-lt"/>
              </a:rPr>
              <a:t>се користи да би се поставила почетна вредност </a:t>
            </a:r>
            <a:r>
              <a:rPr lang="ru-RU" sz="1600" dirty="0" smtClean="0">
                <a:solidFill>
                  <a:srgbClr val="FFFFFF"/>
                </a:solidFill>
                <a:latin typeface="+mn-lt"/>
              </a:rPr>
              <a:t>бројача. У изразу </a:t>
            </a:r>
            <a:r>
              <a:rPr lang="en-US" sz="1600" dirty="0" err="1" smtClean="0">
                <a:solidFill>
                  <a:srgbClr val="FFCC66"/>
                </a:solidFill>
                <a:latin typeface="Arial"/>
              </a:rPr>
              <a:t>izraz</a:t>
            </a:r>
            <a:r>
              <a:rPr lang="sr-Cyrl-RS" sz="1600" dirty="0" smtClean="0">
                <a:solidFill>
                  <a:srgbClr val="FFCC66"/>
                </a:solidFill>
                <a:latin typeface="Arial"/>
              </a:rPr>
              <a:t>2</a:t>
            </a:r>
            <a:r>
              <a:rPr lang="ru-RU" sz="1600" dirty="0" smtClean="0">
                <a:solidFill>
                  <a:srgbClr val="FFFFFF"/>
                </a:solidFill>
                <a:latin typeface="Arial"/>
              </a:rPr>
              <a:t> </a:t>
            </a:r>
            <a:r>
              <a:rPr lang="ru-RU" sz="1600" dirty="0" smtClean="0">
                <a:solidFill>
                  <a:srgbClr val="FFFFFF"/>
                </a:solidFill>
                <a:latin typeface="+mn-lt"/>
              </a:rPr>
              <a:t>се </a:t>
            </a:r>
            <a:r>
              <a:rPr lang="ru-RU" sz="1600" dirty="0">
                <a:solidFill>
                  <a:srgbClr val="FFFFFF"/>
                </a:solidFill>
                <a:latin typeface="+mn-lt"/>
              </a:rPr>
              <a:t>поставља услов за понављање</a:t>
            </a:r>
            <a:r>
              <a:rPr lang="ru-RU" sz="1600" dirty="0" smtClean="0">
                <a:solidFill>
                  <a:srgbClr val="FFFFFF"/>
                </a:solidFill>
                <a:latin typeface="+mn-lt"/>
              </a:rPr>
              <a:t>, а помоћу </a:t>
            </a:r>
            <a:r>
              <a:rPr lang="en-US" sz="1600" dirty="0" err="1" smtClean="0">
                <a:solidFill>
                  <a:srgbClr val="FFCC66"/>
                </a:solidFill>
                <a:latin typeface="Arial"/>
              </a:rPr>
              <a:t>izraz</a:t>
            </a:r>
            <a:r>
              <a:rPr lang="sr-Cyrl-RS" sz="1600" dirty="0" smtClean="0">
                <a:solidFill>
                  <a:srgbClr val="FFCC66"/>
                </a:solidFill>
                <a:latin typeface="Arial"/>
              </a:rPr>
              <a:t>3</a:t>
            </a:r>
            <a:r>
              <a:rPr lang="ru-RU" sz="1600" dirty="0" smtClean="0">
                <a:solidFill>
                  <a:srgbClr val="FFFFFF"/>
                </a:solidFill>
                <a:latin typeface="+mn-lt"/>
              </a:rPr>
              <a:t> </a:t>
            </a:r>
            <a:r>
              <a:rPr lang="ru-RU" sz="1600" dirty="0">
                <a:solidFill>
                  <a:srgbClr val="FFFFFF"/>
                </a:solidFill>
                <a:latin typeface="+mn-lt"/>
              </a:rPr>
              <a:t>се мења вредност </a:t>
            </a:r>
            <a:r>
              <a:rPr lang="ru-RU" sz="1600" dirty="0" smtClean="0">
                <a:solidFill>
                  <a:srgbClr val="FFFFFF"/>
                </a:solidFill>
                <a:latin typeface="+mn-lt"/>
              </a:rPr>
              <a:t>бројача</a:t>
            </a:r>
          </a:p>
          <a:p>
            <a:pPr marL="285750" indent="-285750">
              <a:buFont typeface="Arial" panose="020B0604020202020204" pitchFamily="34" charset="0"/>
              <a:buChar char="•"/>
            </a:pPr>
            <a:r>
              <a:rPr lang="ru-RU" sz="1600" dirty="0" smtClean="0">
                <a:solidFill>
                  <a:srgbClr val="FFFFFF"/>
                </a:solidFill>
                <a:latin typeface="+mn-lt"/>
              </a:rPr>
              <a:t>Дакле, кораци у извршавању су:</a:t>
            </a:r>
          </a:p>
          <a:p>
            <a:pPr marL="800100" lvl="1" indent="-342900">
              <a:buFont typeface="+mj-lt"/>
              <a:buAutoNum type="arabicPeriod"/>
            </a:pPr>
            <a:r>
              <a:rPr lang="ru-RU" sz="1600" dirty="0" smtClean="0">
                <a:solidFill>
                  <a:srgbClr val="FFFFFF"/>
                </a:solidFill>
                <a:latin typeface="+mn-lt"/>
              </a:rPr>
              <a:t>прво се изврши </a:t>
            </a:r>
            <a:r>
              <a:rPr lang="en-US" sz="1600" dirty="0" smtClean="0">
                <a:solidFill>
                  <a:srgbClr val="FFCC66"/>
                </a:solidFill>
                <a:latin typeface="Arial"/>
              </a:rPr>
              <a:t>izraz1</a:t>
            </a:r>
            <a:r>
              <a:rPr lang="sr-Cyrl-RS" sz="1600" dirty="0" smtClean="0">
                <a:solidFill>
                  <a:srgbClr val="FFCC66"/>
                </a:solidFill>
                <a:latin typeface="Arial"/>
              </a:rPr>
              <a:t> </a:t>
            </a:r>
          </a:p>
          <a:p>
            <a:pPr marL="800100" lvl="1" indent="-342900">
              <a:buFont typeface="+mj-lt"/>
              <a:buAutoNum type="arabicPeriod"/>
            </a:pPr>
            <a:r>
              <a:rPr lang="sr-Cyrl-RS" sz="1600" dirty="0" smtClean="0">
                <a:solidFill>
                  <a:srgbClr val="FFFFFF"/>
                </a:solidFill>
                <a:latin typeface="Arial"/>
              </a:rPr>
              <a:t>потом се провери да ли је </a:t>
            </a:r>
            <a:r>
              <a:rPr lang="en-US" sz="1600" dirty="0">
                <a:solidFill>
                  <a:srgbClr val="FFCC66"/>
                </a:solidFill>
                <a:latin typeface="Arial"/>
              </a:rPr>
              <a:t>izraz2</a:t>
            </a:r>
            <a:r>
              <a:rPr lang="en-US" sz="1600" dirty="0">
                <a:solidFill>
                  <a:srgbClr val="FFFFFF"/>
                </a:solidFill>
                <a:latin typeface="Arial"/>
              </a:rPr>
              <a:t> </a:t>
            </a:r>
            <a:r>
              <a:rPr lang="sr-Cyrl-RS" sz="1600" dirty="0" smtClean="0">
                <a:solidFill>
                  <a:srgbClr val="FFFFFF"/>
                </a:solidFill>
                <a:latin typeface="Arial"/>
              </a:rPr>
              <a:t>тачан</a:t>
            </a:r>
          </a:p>
          <a:p>
            <a:pPr marL="800100" lvl="1" indent="-342900">
              <a:buFont typeface="+mj-lt"/>
              <a:buAutoNum type="arabicPeriod"/>
            </a:pPr>
            <a:r>
              <a:rPr lang="sr-Cyrl-RS" sz="1600" dirty="0">
                <a:solidFill>
                  <a:srgbClr val="FFFFFF"/>
                </a:solidFill>
                <a:latin typeface="Arial"/>
              </a:rPr>
              <a:t>а</a:t>
            </a:r>
            <a:r>
              <a:rPr lang="sr-Cyrl-RS" sz="1600" dirty="0" smtClean="0">
                <a:solidFill>
                  <a:srgbClr val="FFFFFF"/>
                </a:solidFill>
                <a:latin typeface="Arial"/>
              </a:rPr>
              <a:t>ко није, излази се из петље и прелази се на следећу наредбу</a:t>
            </a:r>
          </a:p>
          <a:p>
            <a:pPr marL="800100" lvl="1" indent="-342900">
              <a:buFont typeface="+mj-lt"/>
              <a:buAutoNum type="arabicPeriod"/>
            </a:pPr>
            <a:r>
              <a:rPr lang="sr-Cyrl-RS" sz="1600" dirty="0">
                <a:solidFill>
                  <a:srgbClr val="FFFFFF"/>
                </a:solidFill>
                <a:latin typeface="Arial"/>
              </a:rPr>
              <a:t>а</a:t>
            </a:r>
            <a:r>
              <a:rPr lang="sr-Cyrl-RS" sz="1600" dirty="0" smtClean="0">
                <a:solidFill>
                  <a:srgbClr val="FFFFFF"/>
                </a:solidFill>
                <a:latin typeface="Arial"/>
              </a:rPr>
              <a:t>ко јесте, изврши се </a:t>
            </a:r>
            <a:r>
              <a:rPr lang="en-US" sz="1600" dirty="0" err="1">
                <a:solidFill>
                  <a:srgbClr val="FFCC66"/>
                </a:solidFill>
                <a:latin typeface="Arial"/>
              </a:rPr>
              <a:t>blok</a:t>
            </a:r>
            <a:r>
              <a:rPr lang="sr-Cyrl-RS" sz="1600" dirty="0" smtClean="0">
                <a:solidFill>
                  <a:srgbClr val="FFFFFF"/>
                </a:solidFill>
                <a:latin typeface="Arial"/>
              </a:rPr>
              <a:t>, па </a:t>
            </a:r>
            <a:r>
              <a:rPr lang="en-US" sz="1600" dirty="0">
                <a:solidFill>
                  <a:srgbClr val="FFCC66"/>
                </a:solidFill>
                <a:latin typeface="Arial"/>
              </a:rPr>
              <a:t>izraz3</a:t>
            </a:r>
            <a:r>
              <a:rPr lang="sr-Cyrl-RS" sz="1600" dirty="0" smtClean="0">
                <a:solidFill>
                  <a:srgbClr val="FFFFFF"/>
                </a:solidFill>
                <a:latin typeface="Arial"/>
              </a:rPr>
              <a:t>, а потом се прелази на корак 2 </a:t>
            </a:r>
            <a:endParaRPr lang="en-US" sz="1600" dirty="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384" t="5484" r="9094" b="78080"/>
          <a:stretch/>
        </p:blipFill>
        <p:spPr bwMode="auto">
          <a:xfrm>
            <a:off x="544000" y="5428403"/>
            <a:ext cx="7988440" cy="10249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53665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Наредбе циклуса (5)</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buFont typeface="+mj-lt"/>
              <a:buAutoNum type="arabicPeriod" startAt="4"/>
            </a:pPr>
            <a:r>
              <a:rPr lang="ru-RU" altLang="en-US" dirty="0" smtClean="0"/>
              <a:t>Циклус </a:t>
            </a:r>
            <a:r>
              <a:rPr lang="ru-RU" altLang="en-US" dirty="0" smtClean="0">
                <a:solidFill>
                  <a:srgbClr val="FFFF00"/>
                </a:solidFill>
              </a:rPr>
              <a:t>foreach </a:t>
            </a:r>
            <a:r>
              <a:rPr lang="ru-RU" altLang="en-US" dirty="0"/>
              <a:t>је варијација </a:t>
            </a:r>
            <a:r>
              <a:rPr lang="ru-RU" altLang="en-US" dirty="0" smtClean="0"/>
              <a:t>циклуса </a:t>
            </a:r>
            <a:r>
              <a:rPr lang="ru-RU" altLang="en-US" dirty="0" smtClean="0">
                <a:solidFill>
                  <a:srgbClr val="FFFF00"/>
                </a:solidFill>
              </a:rPr>
              <a:t>for</a:t>
            </a:r>
            <a:r>
              <a:rPr lang="ru-RU" altLang="en-US" dirty="0"/>
              <a:t>, специјално направљена за рад са низовима и другим </a:t>
            </a:r>
            <a:r>
              <a:rPr lang="ru-RU" altLang="en-US" dirty="0" smtClean="0"/>
              <a:t>објектима. </a:t>
            </a:r>
            <a:br>
              <a:rPr lang="ru-RU" altLang="en-US" dirty="0" smtClean="0"/>
            </a:br>
            <a:r>
              <a:rPr lang="ru-RU" altLang="en-US" dirty="0" smtClean="0"/>
              <a:t>О наредби циклуса ће бити више речи у делу који се односи на низове</a:t>
            </a:r>
          </a:p>
          <a:p>
            <a:pPr marL="514350" indent="-457200" eaLnBrk="1" hangingPunct="1">
              <a:buFont typeface="+mj-lt"/>
              <a:buAutoNum type="arabicPeriod" startAt="4"/>
            </a:pPr>
            <a:endParaRPr lang="ru-RU" altLang="en-US" dirty="0"/>
          </a:p>
          <a:p>
            <a:pPr marL="57150" indent="0" eaLnBrk="1" hangingPunct="1">
              <a:buNone/>
            </a:pPr>
            <a:r>
              <a:rPr lang="ru-RU" altLang="en-US" dirty="0" smtClean="0"/>
              <a:t>Облик који се </a:t>
            </a:r>
            <a:r>
              <a:rPr lang="sr-Cyrl-RS" altLang="en-US" dirty="0" smtClean="0"/>
              <a:t>обично </a:t>
            </a:r>
            <a:r>
              <a:rPr lang="ru-RU" altLang="en-US" dirty="0" smtClean="0"/>
              <a:t>користи </a:t>
            </a:r>
            <a:r>
              <a:rPr lang="ru-RU" altLang="en-US" dirty="0"/>
              <a:t>з</a:t>
            </a:r>
            <a:r>
              <a:rPr lang="ru-RU" altLang="en-US" dirty="0" smtClean="0"/>
              <a:t>а низ:</a:t>
            </a:r>
            <a:endParaRPr lang="en-US" altLang="en-US" dirty="0"/>
          </a:p>
          <a:p>
            <a:pPr marL="457200" lvl="1" indent="0" eaLnBrk="1" hangingPunct="1">
              <a:spcBef>
                <a:spcPts val="0"/>
              </a:spcBef>
              <a:buNone/>
            </a:pPr>
            <a:endParaRPr lang="en-US" altLang="en-US" dirty="0" smtClean="0">
              <a:solidFill>
                <a:srgbClr val="C00000"/>
              </a:solidFill>
            </a:endParaRPr>
          </a:p>
          <a:p>
            <a:pPr marL="457200" lvl="1" indent="0" eaLnBrk="1" hangingPunct="1">
              <a:spcBef>
                <a:spcPts val="0"/>
              </a:spcBef>
              <a:buNone/>
            </a:pPr>
            <a:r>
              <a:rPr lang="ru-RU" altLang="en-US" dirty="0" smtClean="0">
                <a:solidFill>
                  <a:srgbClr val="FFFF00"/>
                </a:solidFill>
              </a:rPr>
              <a:t>for</a:t>
            </a:r>
            <a:r>
              <a:rPr lang="en-US" altLang="en-US" dirty="0" smtClean="0">
                <a:solidFill>
                  <a:srgbClr val="FFFF00"/>
                </a:solidFill>
              </a:rPr>
              <a:t>each</a:t>
            </a:r>
            <a:r>
              <a:rPr lang="ru-RU" altLang="en-US" dirty="0" smtClean="0">
                <a:solidFill>
                  <a:srgbClr val="FFFF00"/>
                </a:solidFill>
              </a:rPr>
              <a:t> </a:t>
            </a:r>
            <a:r>
              <a:rPr lang="ru-RU" altLang="en-US" dirty="0" smtClean="0"/>
              <a:t>(</a:t>
            </a:r>
            <a:r>
              <a:rPr lang="en-US" altLang="en-US" dirty="0" err="1" smtClean="0">
                <a:solidFill>
                  <a:srgbClr val="FFCC66"/>
                </a:solidFill>
              </a:rPr>
              <a:t>niz</a:t>
            </a:r>
            <a:r>
              <a:rPr lang="en-US" altLang="en-US" dirty="0" smtClean="0">
                <a:solidFill>
                  <a:srgbClr val="FFCC66"/>
                </a:solidFill>
              </a:rPr>
              <a:t> </a:t>
            </a:r>
            <a:r>
              <a:rPr lang="en-US" altLang="en-US" dirty="0" smtClean="0">
                <a:solidFill>
                  <a:srgbClr val="FFFF00"/>
                </a:solidFill>
              </a:rPr>
              <a:t>as </a:t>
            </a:r>
            <a:r>
              <a:rPr lang="en-US" altLang="en-US" dirty="0" err="1" smtClean="0">
                <a:solidFill>
                  <a:srgbClr val="FFCC66"/>
                </a:solidFill>
              </a:rPr>
              <a:t>promenljiva</a:t>
            </a:r>
            <a:r>
              <a:rPr lang="ru-RU" altLang="en-US" dirty="0" smtClean="0"/>
              <a:t>)</a:t>
            </a:r>
            <a:endParaRPr lang="ru-RU" altLang="en-US" dirty="0"/>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a:p>
          <a:p>
            <a:pPr eaLnBrk="1" hangingPunct="1">
              <a:spcBef>
                <a:spcPts val="0"/>
              </a:spcBef>
            </a:pPr>
            <a:r>
              <a:rPr lang="sr-Cyrl-RS" altLang="en-US" dirty="0" smtClean="0">
                <a:solidFill>
                  <a:schemeClr val="accent1">
                    <a:lumMod val="25000"/>
                  </a:schemeClr>
                </a:solidFill>
              </a:rPr>
              <a:t>Пример за циклус </a:t>
            </a:r>
            <a:r>
              <a:rPr lang="ru-RU" altLang="en-US" dirty="0">
                <a:solidFill>
                  <a:schemeClr val="accent1">
                    <a:lumMod val="25000"/>
                  </a:schemeClr>
                </a:solidFill>
              </a:rPr>
              <a:t>foreach</a:t>
            </a:r>
            <a:r>
              <a:rPr lang="en-US" altLang="en-US" dirty="0" smtClean="0">
                <a:solidFill>
                  <a:schemeClr val="accent1">
                    <a:lumMod val="25000"/>
                  </a:schemeClr>
                </a:solidFill>
              </a:rPr>
              <a:t> </a:t>
            </a:r>
            <a:endParaRPr lang="en-US" altLang="en-US" dirty="0">
              <a:solidFill>
                <a:schemeClr val="accent1">
                  <a:lumMod val="25000"/>
                </a:schemeClr>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80691" y="3719934"/>
            <a:ext cx="5184576" cy="107721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Пролази се кроз цео </a:t>
            </a:r>
            <a:r>
              <a:rPr lang="ru-RU" sz="1600" dirty="0" smtClean="0">
                <a:solidFill>
                  <a:srgbClr val="FFFFFF"/>
                </a:solidFill>
                <a:latin typeface="+mn-lt"/>
              </a:rPr>
              <a:t>низ </a:t>
            </a:r>
            <a:r>
              <a:rPr lang="en-US" sz="1600" dirty="0" err="1">
                <a:solidFill>
                  <a:srgbClr val="FFCC66"/>
                </a:solidFill>
                <a:latin typeface="+mn-lt"/>
              </a:rPr>
              <a:t>niz</a:t>
            </a:r>
            <a:r>
              <a:rPr lang="en-US" sz="1600" dirty="0">
                <a:solidFill>
                  <a:srgbClr val="FFCC66"/>
                </a:solidFill>
                <a:latin typeface="+mn-lt"/>
              </a:rPr>
              <a:t> </a:t>
            </a:r>
            <a:r>
              <a:rPr lang="ru-RU" sz="1600" dirty="0" smtClean="0">
                <a:solidFill>
                  <a:srgbClr val="FFFFFF"/>
                </a:solidFill>
                <a:latin typeface="+mn-lt"/>
              </a:rPr>
              <a:t>и </a:t>
            </a:r>
            <a:r>
              <a:rPr lang="ru-RU" sz="1600" dirty="0">
                <a:solidFill>
                  <a:srgbClr val="FFFFFF"/>
                </a:solidFill>
                <a:latin typeface="+mn-lt"/>
              </a:rPr>
              <a:t>у свакој итерацији се вредност елемента </a:t>
            </a:r>
            <a:r>
              <a:rPr lang="ru-RU" sz="1600" dirty="0" smtClean="0">
                <a:solidFill>
                  <a:srgbClr val="FFFFFF"/>
                </a:solidFill>
                <a:latin typeface="+mn-lt"/>
              </a:rPr>
              <a:t>низа смешта </a:t>
            </a:r>
            <a:r>
              <a:rPr lang="ru-RU" sz="1600" dirty="0">
                <a:solidFill>
                  <a:srgbClr val="FFFFFF"/>
                </a:solidFill>
                <a:latin typeface="+mn-lt"/>
              </a:rPr>
              <a:t>у </a:t>
            </a:r>
            <a:r>
              <a:rPr lang="en-US" sz="1600" dirty="0" err="1">
                <a:solidFill>
                  <a:srgbClr val="FFCC66"/>
                </a:solidFill>
                <a:latin typeface="+mn-lt"/>
              </a:rPr>
              <a:t>promenljiva</a:t>
            </a:r>
            <a:r>
              <a:rPr lang="ru-RU" sz="1600" dirty="0" smtClean="0">
                <a:solidFill>
                  <a:srgbClr val="FFFFFF"/>
                </a:solidFill>
                <a:latin typeface="+mn-lt"/>
              </a:rPr>
              <a:t>. </a:t>
            </a:r>
            <a:r>
              <a:rPr lang="ru-RU" sz="1600" dirty="0">
                <a:solidFill>
                  <a:srgbClr val="FFFFFF"/>
                </a:solidFill>
                <a:latin typeface="+mn-lt"/>
              </a:rPr>
              <a:t>Ова вредност касније се користи у блоку </a:t>
            </a:r>
            <a:r>
              <a:rPr lang="ru-RU" sz="1600" dirty="0" smtClean="0">
                <a:solidFill>
                  <a:srgbClr val="FFFFFF"/>
                </a:solidFill>
                <a:latin typeface="+mn-lt"/>
              </a:rPr>
              <a:t>наредби </a:t>
            </a:r>
            <a:r>
              <a:rPr lang="en-US" sz="1600" dirty="0" err="1">
                <a:solidFill>
                  <a:srgbClr val="FFCC66"/>
                </a:solidFill>
                <a:latin typeface="+mn-lt"/>
              </a:rPr>
              <a:t>blok</a:t>
            </a:r>
            <a:endParaRPr lang="ru-RU" sz="1600" dirty="0" smtClean="0">
              <a:solidFill>
                <a:srgbClr val="FFCC66"/>
              </a:solidFill>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8" t="5484" r="7693" b="68411"/>
          <a:stretch/>
        </p:blipFill>
        <p:spPr bwMode="auto">
          <a:xfrm>
            <a:off x="395536" y="5085184"/>
            <a:ext cx="8229600" cy="1627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15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04491"/>
            <a:ext cx="8964487" cy="2168525"/>
          </a:xfrm>
        </p:spPr>
        <p:txBody>
          <a:bodyPr/>
          <a:lstStyle/>
          <a:p>
            <a:pPr eaLnBrk="1" hangingPunct="1"/>
            <a:r>
              <a:rPr lang="ru-RU" altLang="en-US" dirty="0" smtClean="0"/>
              <a:t>У </a:t>
            </a:r>
            <a:r>
              <a:rPr lang="en-US" altLang="en-US" dirty="0" smtClean="0"/>
              <a:t>PHP</a:t>
            </a:r>
            <a:r>
              <a:rPr lang="sr-Cyrl-RS" altLang="en-US" dirty="0" smtClean="0"/>
              <a:t>-у </a:t>
            </a:r>
            <a:r>
              <a:rPr lang="sr-Cyrl-RS" altLang="en-US" dirty="0" smtClean="0">
                <a:solidFill>
                  <a:srgbClr val="FFCC66"/>
                </a:solidFill>
              </a:rPr>
              <a:t>низ </a:t>
            </a:r>
            <a:r>
              <a:rPr lang="sr-Cyrl-RS" altLang="en-US" dirty="0" smtClean="0"/>
              <a:t>се</a:t>
            </a:r>
            <a:r>
              <a:rPr lang="ru-RU" altLang="en-US" dirty="0" smtClean="0"/>
              <a:t> може посматрати као група </a:t>
            </a:r>
            <a:r>
              <a:rPr lang="ru-RU" altLang="en-US" dirty="0"/>
              <a:t>променљивих </a:t>
            </a:r>
            <a:r>
              <a:rPr lang="ru-RU" altLang="en-US" dirty="0" smtClean="0"/>
              <a:t>на које се реферише преко </a:t>
            </a:r>
            <a:r>
              <a:rPr lang="ru-RU" altLang="en-US" dirty="0"/>
              <a:t>истог </a:t>
            </a:r>
            <a:r>
              <a:rPr lang="ru-RU" altLang="en-US" dirty="0" smtClean="0"/>
              <a:t>имена</a:t>
            </a:r>
          </a:p>
          <a:p>
            <a:pPr lvl="1" eaLnBrk="1" hangingPunct="1"/>
            <a:r>
              <a:rPr lang="en-US" altLang="en-US" dirty="0" smtClean="0"/>
              <a:t>PHP</a:t>
            </a:r>
            <a:r>
              <a:rPr lang="sr-Cyrl-RS" altLang="en-US" dirty="0"/>
              <a:t> </a:t>
            </a:r>
            <a:r>
              <a:rPr lang="sr-Cyrl-RS" altLang="en-US" dirty="0" smtClean="0"/>
              <a:t>допушта да </a:t>
            </a:r>
            <a:r>
              <a:rPr lang="ru-RU" altLang="en-US" dirty="0" smtClean="0"/>
              <a:t>елементи </a:t>
            </a:r>
            <a:r>
              <a:rPr lang="ru-RU" altLang="en-US" dirty="0"/>
              <a:t>низа могу бити </a:t>
            </a:r>
            <a:r>
              <a:rPr lang="ru-RU" altLang="en-US" dirty="0" smtClean="0"/>
              <a:t>различитог </a:t>
            </a:r>
            <a:r>
              <a:rPr lang="ru-RU" altLang="en-US" dirty="0"/>
              <a:t>типа. </a:t>
            </a:r>
            <a:endParaRPr lang="ru-RU" altLang="en-US" dirty="0" smtClean="0"/>
          </a:p>
          <a:p>
            <a:pPr eaLnBrk="1" hangingPunct="1"/>
            <a:r>
              <a:rPr lang="ru-RU" altLang="en-US" dirty="0" smtClean="0"/>
              <a:t>У </a:t>
            </a:r>
            <a:r>
              <a:rPr lang="ru-RU" altLang="en-US" dirty="0"/>
              <a:t>употреби су две врсте </a:t>
            </a:r>
            <a:r>
              <a:rPr lang="ru-RU" altLang="en-US" dirty="0" smtClean="0"/>
              <a:t>низова:</a:t>
            </a:r>
            <a:endParaRPr lang="ru-RU" altLang="en-US" dirty="0"/>
          </a:p>
          <a:p>
            <a:pPr marL="914400" lvl="1" indent="-457200" eaLnBrk="1" hangingPunct="1">
              <a:buFont typeface="+mj-lt"/>
              <a:buAutoNum type="arabicPeriod"/>
            </a:pPr>
            <a:r>
              <a:rPr lang="ru-RU" altLang="en-US" dirty="0" smtClean="0">
                <a:solidFill>
                  <a:srgbClr val="FFCC66"/>
                </a:solidFill>
              </a:rPr>
              <a:t>индексни</a:t>
            </a:r>
            <a:r>
              <a:rPr lang="ru-RU" altLang="en-US" dirty="0" smtClean="0">
                <a:solidFill>
                  <a:schemeClr val="accent1">
                    <a:lumMod val="25000"/>
                  </a:schemeClr>
                </a:solidFill>
              </a:rPr>
              <a:t> </a:t>
            </a:r>
            <a:r>
              <a:rPr lang="ru-RU" altLang="en-US" dirty="0" smtClean="0">
                <a:solidFill>
                  <a:srgbClr val="FFCC66"/>
                </a:solidFill>
              </a:rPr>
              <a:t>низови</a:t>
            </a:r>
            <a:r>
              <a:rPr lang="ru-RU" altLang="en-US" dirty="0" smtClean="0"/>
              <a:t>, </a:t>
            </a:r>
            <a:r>
              <a:rPr lang="ru-RU" altLang="en-US" dirty="0"/>
              <a:t>код којих се </a:t>
            </a:r>
            <a:r>
              <a:rPr lang="ru-RU" altLang="en-US" dirty="0" smtClean="0"/>
              <a:t>за приступ елеменатима низа </a:t>
            </a:r>
            <a:r>
              <a:rPr lang="ru-RU" altLang="en-US" dirty="0"/>
              <a:t>(тј. индексирање) </a:t>
            </a:r>
            <a:r>
              <a:rPr lang="ru-RU" altLang="en-US" dirty="0" smtClean="0"/>
              <a:t>користе ненегативни </a:t>
            </a:r>
            <a:r>
              <a:rPr lang="ru-RU" altLang="en-US" dirty="0"/>
              <a:t>цели </a:t>
            </a:r>
            <a:r>
              <a:rPr lang="ru-RU" altLang="en-US" dirty="0" smtClean="0"/>
              <a:t>бројеви (почевши </a:t>
            </a:r>
            <a:r>
              <a:rPr lang="ru-RU" altLang="en-US" dirty="0"/>
              <a:t>од индекса </a:t>
            </a:r>
            <a:r>
              <a:rPr lang="ru-RU" altLang="en-US" dirty="0" smtClean="0"/>
              <a:t>0)</a:t>
            </a:r>
          </a:p>
          <a:p>
            <a:pPr marL="914400" lvl="1" indent="-457200" eaLnBrk="1" hangingPunct="1">
              <a:buFont typeface="+mj-lt"/>
              <a:buAutoNum type="arabicPeriod"/>
            </a:pPr>
            <a:r>
              <a:rPr lang="ru-RU" altLang="en-US" dirty="0" smtClean="0">
                <a:solidFill>
                  <a:srgbClr val="FFCC66"/>
                </a:solidFill>
              </a:rPr>
              <a:t>асоцијативни</a:t>
            </a:r>
            <a:r>
              <a:rPr lang="ru-RU" altLang="en-US" dirty="0" smtClean="0">
                <a:solidFill>
                  <a:schemeClr val="accent1">
                    <a:lumMod val="25000"/>
                  </a:schemeClr>
                </a:solidFill>
              </a:rPr>
              <a:t> </a:t>
            </a:r>
            <a:r>
              <a:rPr lang="ru-RU" altLang="en-US" dirty="0" smtClean="0">
                <a:solidFill>
                  <a:srgbClr val="FFCC66"/>
                </a:solidFill>
              </a:rPr>
              <a:t>низови</a:t>
            </a:r>
            <a:r>
              <a:rPr lang="ru-RU" altLang="en-US" dirty="0" smtClean="0"/>
              <a:t>, </a:t>
            </a:r>
            <a:r>
              <a:rPr lang="ru-RU" altLang="en-US" dirty="0"/>
              <a:t>који </a:t>
            </a:r>
            <a:r>
              <a:rPr lang="ru-RU" altLang="en-US" dirty="0" smtClean="0"/>
              <a:t>за приступ (тј. кључеве</a:t>
            </a:r>
            <a:r>
              <a:rPr lang="ru-RU" altLang="en-US" dirty="0"/>
              <a:t>) могу да користе </a:t>
            </a:r>
            <a:r>
              <a:rPr lang="ru-RU" altLang="en-US" dirty="0" smtClean="0"/>
              <a:t>ниске и целобројне податке</a:t>
            </a:r>
          </a:p>
          <a:p>
            <a:pPr marL="400050" eaLnBrk="1" hangingPunct="1"/>
            <a:endParaRPr lang="sr-Cyrl-RS" altLang="en-US" dirty="0" smtClean="0"/>
          </a:p>
          <a:p>
            <a:pPr marL="400050" eaLnBrk="1" hangingPunct="1"/>
            <a:endParaRPr lang="en-US" altLang="en-US" dirty="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40411828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рада са </a:t>
            </a:r>
            <a:r>
              <a:rPr lang="sr-Cyrl-RS" altLang="en-US" dirty="0" smtClean="0">
                <a:solidFill>
                  <a:srgbClr val="FFFFFF"/>
                </a:solidFill>
              </a:rPr>
              <a:t>индексним низовима</a:t>
            </a:r>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ru-RU" altLang="en-US" dirty="0" smtClean="0">
              <a:solidFill>
                <a:schemeClr val="accent1">
                  <a:lumMod val="25000"/>
                </a:schemeClr>
              </a:solidFill>
            </a:endParaRPr>
          </a:p>
          <a:p>
            <a:pPr eaLnBrk="1" hangingPunct="1"/>
            <a:r>
              <a:rPr lang="ru-RU" altLang="en-US" dirty="0" smtClean="0">
                <a:solidFill>
                  <a:srgbClr val="FFFFFF"/>
                </a:solidFill>
              </a:rPr>
              <a:t>Пример </a:t>
            </a:r>
            <a:r>
              <a:rPr lang="ru-RU" altLang="en-US" dirty="0">
                <a:solidFill>
                  <a:srgbClr val="FFFFFF"/>
                </a:solidFill>
              </a:rPr>
              <a:t>рада са </a:t>
            </a:r>
            <a:r>
              <a:rPr lang="sr-Cyrl-RS" altLang="en-US" dirty="0" smtClean="0">
                <a:solidFill>
                  <a:srgbClr val="FFFFFF"/>
                </a:solidFill>
              </a:rPr>
              <a:t>асоцијативним низовима</a:t>
            </a:r>
            <a:endParaRPr lang="sr-Cyrl-RS" altLang="en-US" dirty="0">
              <a:solidFill>
                <a:srgbClr val="FFFFFF"/>
              </a:solidFill>
            </a:endParaRPr>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686" t="5807" r="13874" b="76468"/>
          <a:stretch/>
        </p:blipFill>
        <p:spPr bwMode="auto">
          <a:xfrm>
            <a:off x="410033" y="1891634"/>
            <a:ext cx="7978391" cy="1105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606" t="5323" r="13956" b="76146"/>
          <a:stretch/>
        </p:blipFill>
        <p:spPr bwMode="auto">
          <a:xfrm>
            <a:off x="410033" y="3959624"/>
            <a:ext cx="7978391" cy="1155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4204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цикуса </a:t>
            </a:r>
            <a:r>
              <a:rPr lang="sr-Latn-RS" altLang="en-US" dirty="0" smtClean="0">
                <a:solidFill>
                  <a:srgbClr val="FFFFFF"/>
                </a:solidFill>
              </a:rPr>
              <a:t>for</a:t>
            </a:r>
            <a:r>
              <a:rPr lang="ru-RU" altLang="en-US" dirty="0" smtClean="0">
                <a:solidFill>
                  <a:srgbClr val="FFFFFF"/>
                </a:solidFill>
              </a:rPr>
              <a:t> код </a:t>
            </a:r>
            <a:r>
              <a:rPr lang="sr-Cyrl-RS" altLang="en-US" dirty="0" smtClean="0">
                <a:solidFill>
                  <a:srgbClr val="FFFFFF"/>
                </a:solidFill>
              </a:rPr>
              <a:t>нумеричког низа</a:t>
            </a:r>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686" t="5323" r="13874" b="66961"/>
          <a:stretch/>
        </p:blipFill>
        <p:spPr bwMode="auto">
          <a:xfrm>
            <a:off x="395536" y="1988840"/>
            <a:ext cx="7978391" cy="172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98670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a:solidFill>
                  <a:srgbClr val="FFFFFF"/>
                </a:solidFill>
              </a:rPr>
              <a:t>Низови </a:t>
            </a:r>
            <a:r>
              <a:rPr lang="sr-Cyrl-RS" altLang="en-US" sz="3200" dirty="0" smtClean="0">
                <a:solidFill>
                  <a:srgbClr val="FFFFFF"/>
                </a:solidFill>
              </a:rPr>
              <a:t>(4)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Циклус </a:t>
            </a:r>
            <a:r>
              <a:rPr lang="ru-RU" altLang="en-US" dirty="0" smtClean="0">
                <a:solidFill>
                  <a:srgbClr val="FFFF00"/>
                </a:solidFill>
              </a:rPr>
              <a:t>foreach </a:t>
            </a:r>
            <a:r>
              <a:rPr lang="ru-RU" altLang="en-US" dirty="0"/>
              <a:t>је варијација </a:t>
            </a:r>
            <a:r>
              <a:rPr lang="ru-RU" altLang="en-US" dirty="0" smtClean="0"/>
              <a:t>циклуса </a:t>
            </a:r>
            <a:r>
              <a:rPr lang="ru-RU" altLang="en-US" dirty="0" smtClean="0">
                <a:solidFill>
                  <a:srgbClr val="FFFF00"/>
                </a:solidFill>
              </a:rPr>
              <a:t>for</a:t>
            </a:r>
            <a:r>
              <a:rPr lang="ru-RU" altLang="en-US" dirty="0"/>
              <a:t>, специјално направљена за рад са низовима и другим </a:t>
            </a:r>
            <a:r>
              <a:rPr lang="ru-RU" altLang="en-US" dirty="0" smtClean="0"/>
              <a:t>објектима. </a:t>
            </a:r>
            <a:br>
              <a:rPr lang="ru-RU" altLang="en-US" dirty="0" smtClean="0"/>
            </a:br>
            <a:r>
              <a:rPr lang="ru-RU" altLang="en-US" dirty="0" smtClean="0"/>
              <a:t>Облик који се </a:t>
            </a:r>
            <a:r>
              <a:rPr lang="sr-Cyrl-RS" altLang="en-US" dirty="0" smtClean="0"/>
              <a:t>обично </a:t>
            </a:r>
            <a:r>
              <a:rPr lang="ru-RU" altLang="en-US" dirty="0" smtClean="0"/>
              <a:t>користи </a:t>
            </a:r>
            <a:r>
              <a:rPr lang="sr-Cyrl-RS" altLang="en-US" dirty="0" smtClean="0"/>
              <a:t>код</a:t>
            </a:r>
            <a:r>
              <a:rPr lang="ru-RU" altLang="en-US" dirty="0" smtClean="0"/>
              <a:t> </a:t>
            </a:r>
            <a:r>
              <a:rPr lang="ru-RU" altLang="en-US" dirty="0" smtClean="0">
                <a:solidFill>
                  <a:srgbClr val="92D050"/>
                </a:solidFill>
              </a:rPr>
              <a:t>индексних</a:t>
            </a:r>
            <a:r>
              <a:rPr lang="ru-RU" altLang="en-US" dirty="0" smtClean="0"/>
              <a:t> низова:</a:t>
            </a:r>
            <a:endParaRPr lang="en-US" altLang="en-US" dirty="0"/>
          </a:p>
          <a:p>
            <a:pPr marL="457200" lvl="1" indent="0" eaLnBrk="1" hangingPunct="1">
              <a:spcBef>
                <a:spcPts val="0"/>
              </a:spcBef>
              <a:buNone/>
            </a:pPr>
            <a:endParaRPr lang="en-US" altLang="en-US" dirty="0" smtClean="0">
              <a:solidFill>
                <a:srgbClr val="C00000"/>
              </a:solidFill>
            </a:endParaRPr>
          </a:p>
          <a:p>
            <a:pPr marL="457200" lvl="1" indent="0" eaLnBrk="1" hangingPunct="1">
              <a:spcBef>
                <a:spcPts val="0"/>
              </a:spcBef>
              <a:buNone/>
            </a:pPr>
            <a:r>
              <a:rPr lang="ru-RU" altLang="en-US" dirty="0" smtClean="0">
                <a:solidFill>
                  <a:srgbClr val="FFFF00"/>
                </a:solidFill>
              </a:rPr>
              <a:t>for</a:t>
            </a:r>
            <a:r>
              <a:rPr lang="en-US" altLang="en-US" dirty="0" smtClean="0">
                <a:solidFill>
                  <a:srgbClr val="FFFF00"/>
                </a:solidFill>
              </a:rPr>
              <a:t>each</a:t>
            </a:r>
            <a:r>
              <a:rPr lang="ru-RU" altLang="en-US" dirty="0" smtClean="0">
                <a:solidFill>
                  <a:srgbClr val="FFFF00"/>
                </a:solidFill>
              </a:rPr>
              <a:t> </a:t>
            </a:r>
            <a:r>
              <a:rPr lang="ru-RU" altLang="en-US" dirty="0" smtClean="0"/>
              <a:t>(</a:t>
            </a:r>
            <a:r>
              <a:rPr lang="en-US" altLang="en-US" dirty="0" err="1" smtClean="0">
                <a:solidFill>
                  <a:srgbClr val="FFCC66"/>
                </a:solidFill>
              </a:rPr>
              <a:t>niz</a:t>
            </a:r>
            <a:r>
              <a:rPr lang="en-US" altLang="en-US" dirty="0" smtClean="0">
                <a:solidFill>
                  <a:srgbClr val="FFCC66"/>
                </a:solidFill>
              </a:rPr>
              <a:t> </a:t>
            </a:r>
            <a:r>
              <a:rPr lang="en-US" altLang="en-US" dirty="0" smtClean="0">
                <a:solidFill>
                  <a:srgbClr val="FFFF00"/>
                </a:solidFill>
              </a:rPr>
              <a:t>as </a:t>
            </a:r>
            <a:r>
              <a:rPr lang="en-US" altLang="en-US" dirty="0" err="1" smtClean="0">
                <a:solidFill>
                  <a:srgbClr val="FFCC66"/>
                </a:solidFill>
              </a:rPr>
              <a:t>promenljiva</a:t>
            </a:r>
            <a:r>
              <a:rPr lang="ru-RU" altLang="en-US" dirty="0" smtClean="0"/>
              <a:t>)</a:t>
            </a:r>
            <a:endParaRPr lang="ru-RU" altLang="en-US" dirty="0"/>
          </a:p>
          <a:p>
            <a:pPr marL="457200" lvl="1" indent="0" eaLnBrk="1" hangingPunct="1">
              <a:spcBef>
                <a:spcPts val="0"/>
              </a:spcBef>
              <a:buNone/>
            </a:pPr>
            <a:r>
              <a:rPr lang="ru-RU" altLang="en-US" dirty="0"/>
              <a:t>{</a:t>
            </a:r>
          </a:p>
          <a:p>
            <a:pPr marL="457200" lvl="1" indent="0" eaLnBrk="1" hangingPunct="1">
              <a:spcBef>
                <a:spcPts val="0"/>
              </a:spcBef>
              <a:buNone/>
            </a:pPr>
            <a:r>
              <a:rPr lang="ru-RU" altLang="en-US" dirty="0"/>
              <a:t>    </a:t>
            </a:r>
            <a:r>
              <a:rPr lang="en-US" altLang="en-US" dirty="0" err="1" smtClean="0">
                <a:solidFill>
                  <a:srgbClr val="FFCC66"/>
                </a:solidFill>
              </a:rPr>
              <a:t>blok</a:t>
            </a:r>
            <a:r>
              <a:rPr lang="ru-RU" altLang="en-US" dirty="0" smtClean="0"/>
              <a:t>;</a:t>
            </a:r>
            <a:endParaRPr lang="ru-RU" altLang="en-US" dirty="0"/>
          </a:p>
          <a:p>
            <a:pPr marL="457200" lvl="1" indent="0" eaLnBrk="1" hangingPunct="1">
              <a:spcBef>
                <a:spcPts val="0"/>
              </a:spcBef>
              <a:buNone/>
            </a:pPr>
            <a:r>
              <a:rPr lang="ru-RU" altLang="en-US" dirty="0" smtClean="0"/>
              <a:t>}</a:t>
            </a:r>
          </a:p>
          <a:p>
            <a:pPr marL="457200" lvl="1" indent="0" eaLnBrk="1" hangingPunct="1">
              <a:spcBef>
                <a:spcPts val="0"/>
              </a:spcBef>
              <a:buNone/>
            </a:pPr>
            <a:endParaRPr lang="sr-Cyrl-RS" altLang="en-US" dirty="0" smtClean="0">
              <a:solidFill>
                <a:srgbClr val="C00000"/>
              </a:solidFill>
            </a:endParaRPr>
          </a:p>
          <a:p>
            <a:pPr eaLnBrk="1" hangingPunct="1">
              <a:spcBef>
                <a:spcPts val="0"/>
              </a:spcBef>
            </a:pPr>
            <a:endParaRPr lang="sr-Cyrl-RS" altLang="en-US" dirty="0"/>
          </a:p>
          <a:p>
            <a:pPr eaLnBrk="1" hangingPunct="1">
              <a:spcBef>
                <a:spcPts val="0"/>
              </a:spcBef>
            </a:pPr>
            <a:r>
              <a:rPr lang="sr-Cyrl-RS" altLang="en-US" dirty="0" smtClean="0">
                <a:solidFill>
                  <a:srgbClr val="FFFFFF"/>
                </a:solidFill>
              </a:rPr>
              <a:t>Пример за циклус </a:t>
            </a:r>
            <a:r>
              <a:rPr lang="ru-RU" altLang="en-US" dirty="0">
                <a:solidFill>
                  <a:srgbClr val="FFFFFF"/>
                </a:solidFill>
              </a:rPr>
              <a:t>foreach</a:t>
            </a:r>
            <a:r>
              <a:rPr lang="en-US" altLang="en-US" dirty="0" smtClean="0">
                <a:solidFill>
                  <a:srgbClr val="FFFFFF"/>
                </a:solidFill>
              </a:rPr>
              <a:t> </a:t>
            </a:r>
            <a:r>
              <a:rPr lang="sr-Cyrl-RS" altLang="en-US" dirty="0" smtClean="0">
                <a:solidFill>
                  <a:srgbClr val="FFFFFF"/>
                </a:solidFill>
              </a:rPr>
              <a:t>код индексног низа</a:t>
            </a:r>
            <a:endParaRPr lang="en-US" altLang="en-US" dirty="0">
              <a:solidFill>
                <a:srgbClr val="FFFFFF"/>
              </a:solidFill>
            </a:endParaRPr>
          </a:p>
          <a:p>
            <a:pPr marL="457200" lvl="1" indent="0" eaLnBrk="1" hangingPunct="1">
              <a:spcBef>
                <a:spcPts val="0"/>
              </a:spcBef>
              <a:buNone/>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4" name="Rectangle 3"/>
          <p:cNvSpPr/>
          <p:nvPr/>
        </p:nvSpPr>
        <p:spPr>
          <a:xfrm>
            <a:off x="3880691" y="3068960"/>
            <a:ext cx="5184576" cy="1077218"/>
          </a:xfrm>
          <a:prstGeom prst="rect">
            <a:avLst/>
          </a:prstGeom>
        </p:spPr>
        <p:txBody>
          <a:bodyPr wrap="square">
            <a:spAutoFit/>
          </a:bodyPr>
          <a:lstStyle/>
          <a:p>
            <a:pPr marL="285750" indent="-285750">
              <a:buFont typeface="Arial" panose="020B0604020202020204" pitchFamily="34" charset="0"/>
              <a:buChar char="•"/>
            </a:pPr>
            <a:r>
              <a:rPr lang="ru-RU" sz="1600" dirty="0">
                <a:solidFill>
                  <a:srgbClr val="FFFFFF"/>
                </a:solidFill>
                <a:latin typeface="+mn-lt"/>
              </a:rPr>
              <a:t>Пролази се кроз цео </a:t>
            </a:r>
            <a:r>
              <a:rPr lang="ru-RU" sz="1600" dirty="0" smtClean="0">
                <a:solidFill>
                  <a:srgbClr val="FFFFFF"/>
                </a:solidFill>
                <a:latin typeface="+mn-lt"/>
              </a:rPr>
              <a:t>низ </a:t>
            </a:r>
            <a:r>
              <a:rPr lang="en-US" sz="1600" dirty="0" err="1">
                <a:solidFill>
                  <a:srgbClr val="FFCC66"/>
                </a:solidFill>
                <a:latin typeface="+mn-lt"/>
              </a:rPr>
              <a:t>niz</a:t>
            </a:r>
            <a:r>
              <a:rPr lang="en-US" sz="1600" dirty="0">
                <a:solidFill>
                  <a:srgbClr val="FFCC66"/>
                </a:solidFill>
                <a:latin typeface="+mn-lt"/>
              </a:rPr>
              <a:t> </a:t>
            </a:r>
            <a:r>
              <a:rPr lang="ru-RU" sz="1600" dirty="0" smtClean="0">
                <a:solidFill>
                  <a:srgbClr val="FFFFFF"/>
                </a:solidFill>
                <a:latin typeface="+mn-lt"/>
              </a:rPr>
              <a:t>и </a:t>
            </a:r>
            <a:r>
              <a:rPr lang="ru-RU" sz="1600" dirty="0">
                <a:solidFill>
                  <a:srgbClr val="FFFFFF"/>
                </a:solidFill>
                <a:latin typeface="+mn-lt"/>
              </a:rPr>
              <a:t>у свакој итерацији се вредност елемента </a:t>
            </a:r>
            <a:r>
              <a:rPr lang="ru-RU" sz="1600" dirty="0" smtClean="0">
                <a:solidFill>
                  <a:srgbClr val="FFFFFF"/>
                </a:solidFill>
                <a:latin typeface="+mn-lt"/>
              </a:rPr>
              <a:t>низа смешта </a:t>
            </a:r>
            <a:r>
              <a:rPr lang="ru-RU" sz="1600" dirty="0">
                <a:solidFill>
                  <a:srgbClr val="FFFFFF"/>
                </a:solidFill>
                <a:latin typeface="+mn-lt"/>
              </a:rPr>
              <a:t>у </a:t>
            </a:r>
            <a:r>
              <a:rPr lang="en-US" sz="1600" dirty="0" err="1">
                <a:solidFill>
                  <a:srgbClr val="FFCC66"/>
                </a:solidFill>
                <a:latin typeface="+mn-lt"/>
              </a:rPr>
              <a:t>promenljiva</a:t>
            </a:r>
            <a:r>
              <a:rPr lang="ru-RU" sz="1600" dirty="0" smtClean="0">
                <a:solidFill>
                  <a:srgbClr val="FFFFFF"/>
                </a:solidFill>
                <a:latin typeface="+mn-lt"/>
              </a:rPr>
              <a:t>. </a:t>
            </a:r>
            <a:r>
              <a:rPr lang="ru-RU" sz="1600" dirty="0">
                <a:solidFill>
                  <a:srgbClr val="FFFFFF"/>
                </a:solidFill>
                <a:latin typeface="+mn-lt"/>
              </a:rPr>
              <a:t>Ова вредност касније се користи у блоку </a:t>
            </a:r>
            <a:r>
              <a:rPr lang="ru-RU" sz="1600" dirty="0" smtClean="0">
                <a:solidFill>
                  <a:srgbClr val="FFFFFF"/>
                </a:solidFill>
                <a:latin typeface="+mn-lt"/>
              </a:rPr>
              <a:t>наредби </a:t>
            </a:r>
            <a:r>
              <a:rPr lang="en-US" sz="1600" dirty="0" err="1">
                <a:solidFill>
                  <a:srgbClr val="FFCC66"/>
                </a:solidFill>
                <a:latin typeface="+mn-lt"/>
              </a:rPr>
              <a:t>blok</a:t>
            </a:r>
            <a:endParaRPr lang="ru-RU" sz="1600" dirty="0" smtClean="0">
              <a:solidFill>
                <a:srgbClr val="FFCC66"/>
              </a:solidFill>
              <a:latin typeface="+mn-lt"/>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808" t="5484" r="7693" b="68411"/>
          <a:stretch/>
        </p:blipFill>
        <p:spPr bwMode="auto">
          <a:xfrm>
            <a:off x="395536" y="5085184"/>
            <a:ext cx="8229600" cy="1627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91339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(5)</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a:t>Облик </a:t>
            </a:r>
            <a:r>
              <a:rPr lang="en-US" altLang="en-US" dirty="0" err="1">
                <a:solidFill>
                  <a:srgbClr val="FFFF00"/>
                </a:solidFill>
              </a:rPr>
              <a:t>foreach</a:t>
            </a:r>
            <a:r>
              <a:rPr lang="en-US" altLang="en-US" dirty="0">
                <a:solidFill>
                  <a:srgbClr val="FFFF00"/>
                </a:solidFill>
              </a:rPr>
              <a:t> </a:t>
            </a:r>
            <a:r>
              <a:rPr lang="sr-Cyrl-RS" altLang="en-US" dirty="0" smtClean="0"/>
              <a:t>циклуса </a:t>
            </a:r>
            <a:r>
              <a:rPr lang="ru-RU" altLang="en-US" dirty="0" smtClean="0"/>
              <a:t>који </a:t>
            </a:r>
            <a:r>
              <a:rPr lang="ru-RU" altLang="en-US" dirty="0"/>
              <a:t>се обично користи </a:t>
            </a:r>
            <a:r>
              <a:rPr lang="ru-RU" altLang="en-US" dirty="0" smtClean="0"/>
              <a:t>код </a:t>
            </a:r>
            <a:r>
              <a:rPr lang="sr-Cyrl-RS" altLang="en-US" dirty="0" smtClean="0">
                <a:solidFill>
                  <a:srgbClr val="92D050"/>
                </a:solidFill>
              </a:rPr>
              <a:t>асоцијативних</a:t>
            </a:r>
            <a:r>
              <a:rPr lang="sr-Cyrl-RS" altLang="en-US" dirty="0" smtClean="0"/>
              <a:t> низова:</a:t>
            </a:r>
          </a:p>
          <a:p>
            <a:pPr marL="400050" eaLnBrk="1" hangingPunct="1"/>
            <a:endParaRPr lang="sr-Cyrl-RS" altLang="en-US" sz="1000" dirty="0" smtClean="0"/>
          </a:p>
          <a:p>
            <a:pPr marL="457200" lvl="1" indent="0" eaLnBrk="1" hangingPunct="1">
              <a:spcBef>
                <a:spcPts val="0"/>
              </a:spcBef>
              <a:buNone/>
            </a:pPr>
            <a:r>
              <a:rPr lang="ru-RU" altLang="en-US" dirty="0">
                <a:solidFill>
                  <a:srgbClr val="FFFF00"/>
                </a:solidFill>
              </a:rPr>
              <a:t>for</a:t>
            </a:r>
            <a:r>
              <a:rPr lang="en-US" altLang="en-US" dirty="0">
                <a:solidFill>
                  <a:srgbClr val="FFFF00"/>
                </a:solidFill>
              </a:rPr>
              <a:t>each</a:t>
            </a:r>
            <a:r>
              <a:rPr lang="ru-RU" altLang="en-US" dirty="0">
                <a:solidFill>
                  <a:srgbClr val="FFFF00"/>
                </a:solidFill>
              </a:rPr>
              <a:t> </a:t>
            </a:r>
            <a:r>
              <a:rPr lang="ru-RU" altLang="en-US" dirty="0">
                <a:solidFill>
                  <a:srgbClr val="FFFFFF"/>
                </a:solidFill>
              </a:rPr>
              <a:t>(</a:t>
            </a:r>
            <a:r>
              <a:rPr lang="en-US" altLang="en-US" dirty="0" err="1">
                <a:solidFill>
                  <a:srgbClr val="FFCC66"/>
                </a:solidFill>
              </a:rPr>
              <a:t>niz</a:t>
            </a:r>
            <a:r>
              <a:rPr lang="en-US" altLang="en-US" dirty="0">
                <a:solidFill>
                  <a:srgbClr val="FFCC66"/>
                </a:solidFill>
              </a:rPr>
              <a:t> </a:t>
            </a:r>
            <a:r>
              <a:rPr lang="en-US" altLang="en-US" dirty="0">
                <a:solidFill>
                  <a:srgbClr val="FFFF00"/>
                </a:solidFill>
              </a:rPr>
              <a:t>as </a:t>
            </a:r>
            <a:r>
              <a:rPr lang="en-US" altLang="en-US" dirty="0" err="1" smtClean="0">
                <a:solidFill>
                  <a:srgbClr val="FFCC66"/>
                </a:solidFill>
              </a:rPr>
              <a:t>promenljiva</a:t>
            </a:r>
            <a:r>
              <a:rPr lang="sr-Latn-RS" altLang="en-US" dirty="0" smtClean="0">
                <a:solidFill>
                  <a:srgbClr val="FFCC66"/>
                </a:solidFill>
              </a:rPr>
              <a:t>_kljuc</a:t>
            </a:r>
            <a:r>
              <a:rPr lang="sr-Latn-RS" altLang="en-US" dirty="0" smtClean="0">
                <a:solidFill>
                  <a:srgbClr val="002060"/>
                </a:solidFill>
              </a:rPr>
              <a:t> </a:t>
            </a:r>
            <a:r>
              <a:rPr lang="en-US" altLang="en-US" dirty="0" smtClean="0">
                <a:solidFill>
                  <a:srgbClr val="FFFF00"/>
                </a:solidFill>
              </a:rPr>
              <a:t>=&gt; </a:t>
            </a:r>
            <a:r>
              <a:rPr lang="en-US" altLang="en-US" dirty="0" err="1" smtClean="0">
                <a:solidFill>
                  <a:srgbClr val="FFCC66"/>
                </a:solidFill>
              </a:rPr>
              <a:t>promenljiva_vrednost</a:t>
            </a:r>
            <a:r>
              <a:rPr lang="ru-RU" altLang="en-US" dirty="0" smtClean="0">
                <a:solidFill>
                  <a:srgbClr val="FFFFFF"/>
                </a:solidFill>
              </a:rPr>
              <a:t>)</a:t>
            </a:r>
            <a:endParaRPr lang="ru-RU" altLang="en-US" dirty="0">
              <a:solidFill>
                <a:srgbClr val="FFFFFF"/>
              </a:solidFill>
            </a:endParaRPr>
          </a:p>
          <a:p>
            <a:pPr marL="457200" lvl="1" indent="0" eaLnBrk="1" hangingPunct="1">
              <a:spcBef>
                <a:spcPts val="0"/>
              </a:spcBef>
              <a:buNone/>
            </a:pPr>
            <a:r>
              <a:rPr lang="ru-RU" altLang="en-US" dirty="0">
                <a:solidFill>
                  <a:srgbClr val="FFFFFF"/>
                </a:solidFill>
              </a:rPr>
              <a:t>{</a:t>
            </a:r>
          </a:p>
          <a:p>
            <a:pPr marL="457200" lvl="1" indent="0" eaLnBrk="1" hangingPunct="1">
              <a:spcBef>
                <a:spcPts val="0"/>
              </a:spcBef>
              <a:buNone/>
            </a:pPr>
            <a:r>
              <a:rPr lang="ru-RU" altLang="en-US" dirty="0">
                <a:solidFill>
                  <a:srgbClr val="000000"/>
                </a:solidFill>
              </a:rPr>
              <a:t>    </a:t>
            </a:r>
            <a:r>
              <a:rPr lang="en-US" altLang="en-US" dirty="0" err="1">
                <a:solidFill>
                  <a:srgbClr val="FFCC66"/>
                </a:solidFill>
              </a:rPr>
              <a:t>blok</a:t>
            </a:r>
            <a:r>
              <a:rPr lang="ru-RU" altLang="en-US" dirty="0">
                <a:solidFill>
                  <a:srgbClr val="FFFFFF"/>
                </a:solidFill>
              </a:rPr>
              <a:t>;</a:t>
            </a:r>
          </a:p>
          <a:p>
            <a:pPr marL="457200" lvl="1" indent="0" eaLnBrk="1" hangingPunct="1">
              <a:spcBef>
                <a:spcPts val="0"/>
              </a:spcBef>
              <a:buNone/>
            </a:pPr>
            <a:r>
              <a:rPr lang="ru-RU" altLang="en-US" dirty="0" smtClean="0">
                <a:solidFill>
                  <a:srgbClr val="FFFFFF"/>
                </a:solidFill>
              </a:rPr>
              <a:t>}</a:t>
            </a:r>
          </a:p>
          <a:p>
            <a:pPr marL="400050" eaLnBrk="1" hangingPunct="1"/>
            <a:endParaRPr lang="sr-Cyrl-RS" altLang="en-US" dirty="0" smtClean="0"/>
          </a:p>
          <a:p>
            <a:pPr marL="400050" eaLnBrk="1" hangingPunct="1"/>
            <a:endParaRPr lang="sr-Cyrl-RS" altLang="en-US" dirty="0" smtClean="0"/>
          </a:p>
          <a:p>
            <a:pPr marL="400050" eaLnBrk="1" hangingPunct="1"/>
            <a:r>
              <a:rPr lang="sr-Cyrl-RS" altLang="en-US" dirty="0" smtClean="0">
                <a:solidFill>
                  <a:srgbClr val="FFFFFF"/>
                </a:solidFill>
              </a:rPr>
              <a:t>Пример </a:t>
            </a:r>
            <a:r>
              <a:rPr lang="ru-RU" altLang="en-US" dirty="0">
                <a:solidFill>
                  <a:srgbClr val="FFFFFF"/>
                </a:solidFill>
              </a:rPr>
              <a:t>за циклус foreach код </a:t>
            </a:r>
            <a:r>
              <a:rPr lang="ru-RU" altLang="en-US" dirty="0" smtClean="0">
                <a:solidFill>
                  <a:srgbClr val="FFFFFF"/>
                </a:solidFill>
              </a:rPr>
              <a:t>асоцијативног низа</a:t>
            </a:r>
            <a:endParaRPr lang="ru-RU" altLang="en-US" dirty="0">
              <a:solidFill>
                <a:srgbClr val="FFFFFF"/>
              </a:solidFill>
            </a:endParaRPr>
          </a:p>
          <a:p>
            <a:pPr marL="400050" eaLnBrk="1" hangingPunct="1"/>
            <a:endParaRPr lang="en-US" altLang="en-US" dirty="0" smtClean="0"/>
          </a:p>
          <a:p>
            <a:pPr marL="914400" lvl="1" indent="-457200" eaLnBrk="1" hangingPunct="1">
              <a:buFont typeface="+mj-lt"/>
              <a:buAutoNum type="arabicPeriod" startAt="7"/>
            </a:pP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
        <p:nvSpPr>
          <p:cNvPr id="2" name="Rectangle 1"/>
          <p:cNvSpPr/>
          <p:nvPr/>
        </p:nvSpPr>
        <p:spPr>
          <a:xfrm>
            <a:off x="3491880" y="3068960"/>
            <a:ext cx="5544616" cy="1323439"/>
          </a:xfrm>
          <a:prstGeom prst="rect">
            <a:avLst/>
          </a:prstGeom>
        </p:spPr>
        <p:txBody>
          <a:bodyPr wrap="square">
            <a:spAutoFit/>
          </a:bodyPr>
          <a:lstStyle/>
          <a:p>
            <a:pPr marL="342900" indent="-285750" eaLnBrk="1" hangingPunct="1">
              <a:spcBef>
                <a:spcPts val="0"/>
              </a:spcBef>
              <a:buFont typeface="Arial" panose="020B0604020202020204" pitchFamily="34" charset="0"/>
              <a:buChar char="•"/>
            </a:pPr>
            <a:r>
              <a:rPr lang="ru-RU" altLang="en-US" sz="1600" dirty="0" smtClean="0">
                <a:solidFill>
                  <a:srgbClr val="FFFFFF"/>
                </a:solidFill>
                <a:latin typeface="+mn-lt"/>
              </a:rPr>
              <a:t>Променљива </a:t>
            </a:r>
            <a:r>
              <a:rPr lang="ru-RU" altLang="en-US" sz="1600" dirty="0" smtClean="0">
                <a:solidFill>
                  <a:srgbClr val="FFCC66"/>
                </a:solidFill>
                <a:latin typeface="+mn-lt"/>
              </a:rPr>
              <a:t>promenljiva_kljuc</a:t>
            </a:r>
            <a:r>
              <a:rPr lang="ru-RU" altLang="en-US" sz="1600" dirty="0" smtClean="0">
                <a:solidFill>
                  <a:srgbClr val="FFFFFF"/>
                </a:solidFill>
                <a:latin typeface="+mn-lt"/>
              </a:rPr>
              <a:t> </a:t>
            </a:r>
            <a:r>
              <a:rPr lang="ru-RU" altLang="en-US" sz="1600" dirty="0">
                <a:solidFill>
                  <a:srgbClr val="FFFFFF"/>
                </a:solidFill>
                <a:latin typeface="+mn-lt"/>
              </a:rPr>
              <a:t>итерира кроз секвенцу кључева низа </a:t>
            </a:r>
            <a:r>
              <a:rPr lang="ru-RU" altLang="en-US" sz="1600" dirty="0" smtClean="0">
                <a:solidFill>
                  <a:srgbClr val="FFCC66"/>
                </a:solidFill>
                <a:latin typeface="+mn-lt"/>
              </a:rPr>
              <a:t>niz</a:t>
            </a:r>
          </a:p>
          <a:p>
            <a:pPr marL="342900" indent="-285750" eaLnBrk="1" hangingPunct="1">
              <a:spcBef>
                <a:spcPts val="0"/>
              </a:spcBef>
              <a:buFont typeface="Arial" panose="020B0604020202020204" pitchFamily="34" charset="0"/>
              <a:buChar char="•"/>
            </a:pPr>
            <a:r>
              <a:rPr lang="ru-RU" altLang="en-US" sz="1600" dirty="0" smtClean="0">
                <a:solidFill>
                  <a:srgbClr val="FFFFFF"/>
                </a:solidFill>
                <a:latin typeface="+mn-lt"/>
              </a:rPr>
              <a:t>У телу </a:t>
            </a:r>
            <a:r>
              <a:rPr lang="ru-RU" altLang="en-US" sz="1600" dirty="0">
                <a:solidFill>
                  <a:srgbClr val="FFFFFF"/>
                </a:solidFill>
                <a:latin typeface="+mn-lt"/>
              </a:rPr>
              <a:t>циклуса </a:t>
            </a:r>
            <a:r>
              <a:rPr lang="en-US" altLang="en-US" sz="1600" dirty="0" err="1">
                <a:solidFill>
                  <a:srgbClr val="FFCC66"/>
                </a:solidFill>
                <a:latin typeface="+mn-lt"/>
              </a:rPr>
              <a:t>blok</a:t>
            </a:r>
            <a:r>
              <a:rPr lang="sr-Cyrl-RS" altLang="en-US" sz="1600" dirty="0">
                <a:solidFill>
                  <a:srgbClr val="FFCC66"/>
                </a:solidFill>
                <a:latin typeface="+mn-lt"/>
              </a:rPr>
              <a:t> </a:t>
            </a:r>
            <a:r>
              <a:rPr lang="ru-RU" altLang="en-US" sz="1600" dirty="0">
                <a:solidFill>
                  <a:srgbClr val="FFFFFF"/>
                </a:solidFill>
                <a:latin typeface="+mn-lt"/>
              </a:rPr>
              <a:t>се могу користити и кључ (тј. </a:t>
            </a:r>
            <a:r>
              <a:rPr lang="ru-RU" altLang="en-US" sz="1600" dirty="0" smtClean="0">
                <a:solidFill>
                  <a:srgbClr val="FFCC66"/>
                </a:solidFill>
                <a:latin typeface="+mn-lt"/>
              </a:rPr>
              <a:t>promenljiva_kljuc</a:t>
            </a:r>
            <a:r>
              <a:rPr lang="ru-RU" altLang="en-US" sz="1600" dirty="0" smtClean="0">
                <a:solidFill>
                  <a:srgbClr val="FFFFFF"/>
                </a:solidFill>
                <a:latin typeface="+mn-lt"/>
              </a:rPr>
              <a:t>) </a:t>
            </a:r>
            <a:r>
              <a:rPr lang="ru-RU" altLang="en-US" sz="1600" dirty="0">
                <a:solidFill>
                  <a:srgbClr val="FFFFFF"/>
                </a:solidFill>
                <a:latin typeface="+mn-lt"/>
              </a:rPr>
              <a:t>и вредност која одговара том кључу (тј. </a:t>
            </a:r>
            <a:r>
              <a:rPr lang="en-US" altLang="en-US" sz="1600" dirty="0" err="1">
                <a:solidFill>
                  <a:srgbClr val="FFCC66"/>
                </a:solidFill>
                <a:latin typeface="+mn-lt"/>
              </a:rPr>
              <a:t>promenljiva_vrednost</a:t>
            </a:r>
            <a:r>
              <a:rPr lang="ru-RU" altLang="en-US" sz="1600" dirty="0">
                <a:solidFill>
                  <a:srgbClr val="FFFFFF"/>
                </a:solidFill>
                <a:latin typeface="+mn-lt"/>
              </a:rPr>
              <a:t>)</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495" t="5323" r="12681" b="66961"/>
          <a:stretch/>
        </p:blipFill>
        <p:spPr bwMode="auto">
          <a:xfrm>
            <a:off x="529224" y="4941168"/>
            <a:ext cx="8147232" cy="172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75167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(6)</a:t>
            </a:r>
            <a:endParaRPr lang="en-US" altLang="en-US" b="1" dirty="0" smtClean="0">
              <a:solidFill>
                <a:srgbClr val="FFFFFF"/>
              </a:solidFill>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205" t="35882" r="20205" b="34478"/>
          <a:stretch/>
        </p:blipFill>
        <p:spPr bwMode="auto">
          <a:xfrm>
            <a:off x="539552" y="1624518"/>
            <a:ext cx="7996136" cy="1848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70105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(7)</a:t>
            </a:r>
            <a:endParaRPr lang="en-US" altLang="en-US" b="1" dirty="0" smtClean="0">
              <a:solidFill>
                <a:srgbClr val="FFFFFF"/>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29" t="15135" r="5979" b="2498"/>
          <a:stretch/>
        </p:blipFill>
        <p:spPr bwMode="auto">
          <a:xfrm>
            <a:off x="-1233" y="1628800"/>
            <a:ext cx="9109737" cy="484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541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t>Структура </a:t>
            </a:r>
            <a:r>
              <a:rPr lang="en-US" altLang="en-US" sz="3200" dirty="0" smtClean="0"/>
              <a:t>PHP</a:t>
            </a:r>
            <a:r>
              <a:rPr lang="sr-Cyrl-RS" altLang="en-US" sz="3200" dirty="0" smtClean="0"/>
              <a:t> програма</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a:t>За разлику од већине програмских језика који поседују почетну </a:t>
            </a:r>
            <a:r>
              <a:rPr lang="sr-Cyrl-RS" altLang="en-US" dirty="0" smtClean="0"/>
              <a:t>функцију, </a:t>
            </a:r>
            <a:r>
              <a:rPr lang="en-US" altLang="en-US" dirty="0"/>
              <a:t>PHP </a:t>
            </a:r>
            <a:r>
              <a:rPr lang="sr-Cyrl-RS" altLang="en-US" dirty="0"/>
              <a:t>датотека, налик на већину </a:t>
            </a:r>
            <a:r>
              <a:rPr lang="sr-Cyrl-RS" altLang="en-US" dirty="0" smtClean="0"/>
              <a:t>скрипт језика</a:t>
            </a:r>
            <a:r>
              <a:rPr lang="sr-Cyrl-RS" altLang="en-US" dirty="0"/>
              <a:t>, једноставно садржи </a:t>
            </a:r>
            <a:r>
              <a:rPr lang="sr-Cyrl-RS" altLang="en-US" dirty="0" smtClean="0"/>
              <a:t>секвенцу </a:t>
            </a:r>
            <a:r>
              <a:rPr lang="sr-Cyrl-RS" altLang="en-US" dirty="0"/>
              <a:t>наредби, које се извршавају једна за другом, од прве до последње, </a:t>
            </a:r>
            <a:r>
              <a:rPr lang="sr-Cyrl-RS" altLang="en-US" dirty="0" smtClean="0"/>
              <a:t>а последња се </a:t>
            </a:r>
            <a:r>
              <a:rPr lang="sr-Cyrl-RS" altLang="en-US" dirty="0"/>
              <a:t>уједно сматра и крајем </a:t>
            </a:r>
            <a:r>
              <a:rPr lang="en-US" altLang="en-US" dirty="0"/>
              <a:t>PHP </a:t>
            </a:r>
            <a:r>
              <a:rPr lang="sr-Cyrl-RS" altLang="en-US" dirty="0"/>
              <a:t>програма</a:t>
            </a:r>
            <a:r>
              <a:rPr lang="sr-Cyrl-RS" altLang="en-US" dirty="0" smtClean="0"/>
              <a:t>.</a:t>
            </a:r>
            <a:endParaRPr lang="sr-Cyrl-RS" altLang="en-US" dirty="0"/>
          </a:p>
          <a:p>
            <a:pPr eaLnBrk="1" hangingPunct="1"/>
            <a:r>
              <a:rPr lang="en-US" altLang="en-US" dirty="0" smtClean="0"/>
              <a:t>PHP </a:t>
            </a:r>
            <a:r>
              <a:rPr lang="sr-Cyrl-RS" altLang="en-US" dirty="0"/>
              <a:t>датотеке могу да садрже </a:t>
            </a:r>
            <a:r>
              <a:rPr lang="sr-Cyrl-RS" altLang="en-US" dirty="0" smtClean="0"/>
              <a:t>следеће врсте елемената</a:t>
            </a:r>
          </a:p>
          <a:p>
            <a:pPr marL="914400" lvl="1" indent="-457200" eaLnBrk="1" hangingPunct="1">
              <a:buFont typeface="+mj-lt"/>
              <a:buAutoNum type="arabicPeriod"/>
            </a:pPr>
            <a:r>
              <a:rPr lang="ru-RU" altLang="en-US" dirty="0"/>
              <a:t>HTML </a:t>
            </a:r>
            <a:r>
              <a:rPr lang="ru-RU" altLang="en-US" dirty="0" smtClean="0"/>
              <a:t>елементи</a:t>
            </a:r>
            <a:endParaRPr lang="ru-RU" altLang="en-US" dirty="0"/>
          </a:p>
          <a:p>
            <a:pPr marL="914400" lvl="1" indent="-457200" eaLnBrk="1" hangingPunct="1">
              <a:buFont typeface="+mj-lt"/>
              <a:buAutoNum type="arabicPeriod"/>
            </a:pPr>
            <a:r>
              <a:rPr lang="ru-RU" altLang="en-US" dirty="0" smtClean="0"/>
              <a:t>Елементи за </a:t>
            </a:r>
            <a:r>
              <a:rPr lang="ru-RU" altLang="en-US" dirty="0"/>
              <a:t>PHP</a:t>
            </a:r>
          </a:p>
          <a:p>
            <a:pPr marL="914400" lvl="1" indent="-457200" eaLnBrk="1" hangingPunct="1">
              <a:buFont typeface="+mj-lt"/>
              <a:buAutoNum type="arabicPeriod"/>
            </a:pPr>
            <a:r>
              <a:rPr lang="ru-RU" altLang="en-US" dirty="0"/>
              <a:t>PHP наредбе</a:t>
            </a:r>
          </a:p>
          <a:p>
            <a:pPr marL="914400" lvl="1" indent="-457200" eaLnBrk="1" hangingPunct="1">
              <a:buFont typeface="+mj-lt"/>
              <a:buAutoNum type="arabicPeriod"/>
            </a:pPr>
            <a:r>
              <a:rPr lang="ru-RU" altLang="en-US" dirty="0"/>
              <a:t>белине</a:t>
            </a:r>
          </a:p>
          <a:p>
            <a:pPr marL="914400" lvl="1" indent="-457200" eaLnBrk="1" hangingPunct="1">
              <a:buFont typeface="+mj-lt"/>
              <a:buAutoNum type="arabicPeriod"/>
            </a:pPr>
            <a:r>
              <a:rPr lang="ru-RU" altLang="en-US" dirty="0" smtClean="0"/>
              <a:t>PHP</a:t>
            </a:r>
            <a:r>
              <a:rPr lang="en-US" altLang="en-US" dirty="0" smtClean="0"/>
              <a:t> </a:t>
            </a:r>
            <a:r>
              <a:rPr lang="ru-RU" altLang="en-US" dirty="0" smtClean="0"/>
              <a:t>коментари</a:t>
            </a:r>
            <a:endParaRPr lang="en-US" altLang="en-US" sz="2000" dirty="0" smtClean="0"/>
          </a:p>
        </p:txBody>
      </p:sp>
    </p:spTree>
    <p:extLst>
      <p:ext uri="{BB962C8B-B14F-4D97-AF65-F5344CB8AC3E}">
        <p14:creationId xmlns:p14="http://schemas.microsoft.com/office/powerpoint/2010/main" val="14493538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(8)</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за одређивање броја елеманата у низу</a:t>
            </a:r>
          </a:p>
          <a:p>
            <a:pPr eaLnBrk="1" hangingPunct="1"/>
            <a:endParaRPr lang="sr-Cyrl-RS" altLang="en-US" dirty="0">
              <a:solidFill>
                <a:srgbClr val="FFFFFF"/>
              </a:solidFill>
            </a:endParaRPr>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659" t="5484" r="11870" b="75662"/>
          <a:stretch/>
        </p:blipFill>
        <p:spPr bwMode="auto">
          <a:xfrm>
            <a:off x="395537" y="2037319"/>
            <a:ext cx="8225950" cy="1175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6266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(9)</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smtClean="0"/>
              <a:t>Напредне функције за рад са низовима</a:t>
            </a:r>
          </a:p>
          <a:p>
            <a:pPr marL="800100" lvl="1" eaLnBrk="1" hangingPunct="1"/>
            <a:r>
              <a:rPr lang="ru-RU" altLang="en-US" dirty="0" smtClean="0">
                <a:solidFill>
                  <a:srgbClr val="FFCC66"/>
                </a:solidFill>
              </a:rPr>
              <a:t>list</a:t>
            </a:r>
            <a:r>
              <a:rPr lang="ru-RU" altLang="en-US" dirty="0">
                <a:solidFill>
                  <a:srgbClr val="FFCC66"/>
                </a:solidFill>
              </a:rPr>
              <a:t>() </a:t>
            </a:r>
            <a:r>
              <a:rPr lang="ru-RU" altLang="en-US" dirty="0" smtClean="0">
                <a:solidFill>
                  <a:srgbClr val="FFCC66"/>
                </a:solidFill>
              </a:rPr>
              <a:t> </a:t>
            </a:r>
            <a:r>
              <a:rPr lang="ru-RU" altLang="en-US" dirty="0" smtClean="0"/>
              <a:t>- додељује променљивама (аргументима функције, десно од знака једнакости) </a:t>
            </a:r>
            <a:r>
              <a:rPr lang="ru-RU" altLang="en-US" dirty="0"/>
              <a:t>вредности елемената </a:t>
            </a:r>
            <a:r>
              <a:rPr lang="ru-RU" altLang="en-US" dirty="0" smtClean="0"/>
              <a:t>низа (лево од знака једнскости), респективно  </a:t>
            </a:r>
          </a:p>
          <a:p>
            <a:pPr marL="800100" lvl="1" eaLnBrk="1" hangingPunct="1"/>
            <a:r>
              <a:rPr lang="en-US" altLang="en-US" dirty="0" err="1" smtClean="0">
                <a:solidFill>
                  <a:srgbClr val="FFCC66"/>
                </a:solidFill>
              </a:rPr>
              <a:t>print_r</a:t>
            </a:r>
            <a:r>
              <a:rPr lang="en-US" altLang="en-US" dirty="0">
                <a:solidFill>
                  <a:srgbClr val="FFCC66"/>
                </a:solidFill>
              </a:rPr>
              <a:t>()</a:t>
            </a:r>
            <a:r>
              <a:rPr lang="en-US" altLang="en-US" dirty="0">
                <a:solidFill>
                  <a:srgbClr val="C00000"/>
                </a:solidFill>
              </a:rPr>
              <a:t> </a:t>
            </a:r>
            <a:r>
              <a:rPr lang="sr-Cyrl-RS" altLang="en-US" dirty="0" smtClean="0"/>
              <a:t>– приказује информацију о аргументу у читљивом формату; ако је аргумент низ, </a:t>
            </a:r>
            <a:r>
              <a:rPr lang="ru-RU" altLang="en-US" dirty="0" smtClean="0"/>
              <a:t>пролази </a:t>
            </a:r>
            <a:r>
              <a:rPr lang="ru-RU" altLang="en-US" dirty="0"/>
              <a:t>кроз цео </a:t>
            </a:r>
            <a:r>
              <a:rPr lang="ru-RU" altLang="en-US" dirty="0" smtClean="0"/>
              <a:t>низ приказујући </a:t>
            </a:r>
            <a:r>
              <a:rPr lang="ru-RU" altLang="en-US" dirty="0"/>
              <a:t>све његове </a:t>
            </a:r>
            <a:r>
              <a:rPr lang="ru-RU" altLang="en-US" dirty="0" smtClean="0"/>
              <a:t>парове кључева </a:t>
            </a:r>
            <a:r>
              <a:rPr lang="ru-RU" altLang="en-US" dirty="0"/>
              <a:t>и </a:t>
            </a:r>
            <a:r>
              <a:rPr lang="ru-RU" altLang="en-US" dirty="0" smtClean="0"/>
              <a:t>вредности</a:t>
            </a:r>
          </a:p>
          <a:p>
            <a:pPr marL="800100" lvl="1" eaLnBrk="1" hangingPunct="1"/>
            <a:r>
              <a:rPr lang="en-US" altLang="en-US" dirty="0" err="1" smtClean="0">
                <a:solidFill>
                  <a:srgbClr val="FFCC66"/>
                </a:solidFill>
              </a:rPr>
              <a:t>array_walk</a:t>
            </a:r>
            <a:r>
              <a:rPr lang="en-US" altLang="en-US" dirty="0" smtClean="0">
                <a:solidFill>
                  <a:srgbClr val="FFCC66"/>
                </a:solidFill>
              </a:rPr>
              <a:t>()</a:t>
            </a:r>
            <a:r>
              <a:rPr lang="en-US" altLang="en-US" dirty="0" smtClean="0">
                <a:solidFill>
                  <a:srgbClr val="C00000"/>
                </a:solidFill>
              </a:rPr>
              <a:t> </a:t>
            </a:r>
            <a:r>
              <a:rPr lang="sr-Cyrl-RS" altLang="en-US" dirty="0"/>
              <a:t>– </a:t>
            </a:r>
            <a:r>
              <a:rPr lang="ru-RU" altLang="en-US" dirty="0" smtClean="0"/>
              <a:t>пролази </a:t>
            </a:r>
            <a:r>
              <a:rPr lang="ru-RU" altLang="en-US" dirty="0"/>
              <a:t>цео низ и </a:t>
            </a:r>
            <a:r>
              <a:rPr lang="ru-RU" altLang="en-US" dirty="0" smtClean="0"/>
              <a:t>над сваким елементом низа (паром кључ-вредност) изврши функцију чије се име прослеђује као аргумент ове функције</a:t>
            </a:r>
          </a:p>
          <a:p>
            <a:pPr marL="800100" lvl="1" eaLnBrk="1" hangingPunct="1"/>
            <a:r>
              <a:rPr lang="en-US" altLang="en-US" dirty="0" err="1" smtClean="0">
                <a:solidFill>
                  <a:srgbClr val="FFCC66"/>
                </a:solidFill>
              </a:rPr>
              <a:t>array_flip</a:t>
            </a:r>
            <a:r>
              <a:rPr lang="en-US" altLang="en-US" dirty="0" smtClean="0">
                <a:solidFill>
                  <a:srgbClr val="FFCC66"/>
                </a:solidFill>
              </a:rPr>
              <a:t>() </a:t>
            </a:r>
            <a:r>
              <a:rPr lang="sr-Cyrl-RS" altLang="en-US" dirty="0" smtClean="0"/>
              <a:t>- раз</a:t>
            </a:r>
            <a:r>
              <a:rPr lang="ru-RU" altLang="en-US" dirty="0" smtClean="0"/>
              <a:t>амењује </a:t>
            </a:r>
            <a:r>
              <a:rPr lang="ru-RU" altLang="en-US" dirty="0"/>
              <a:t>вредности кључева </a:t>
            </a:r>
            <a:r>
              <a:rPr lang="ru-RU" altLang="en-US" dirty="0" smtClean="0"/>
              <a:t>и одговарајућих вредности </a:t>
            </a:r>
            <a:r>
              <a:rPr lang="sr-Cyrl-RS" altLang="en-US" dirty="0" smtClean="0"/>
              <a:t>оригиналног низа</a:t>
            </a:r>
            <a:r>
              <a:rPr lang="ru-RU" altLang="en-US" dirty="0" smtClean="0"/>
              <a:t>.</a:t>
            </a:r>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1186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(10)</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сортирања индексног низа</a:t>
            </a:r>
          </a:p>
          <a:p>
            <a:pPr eaLnBrk="1" hangingPunct="1"/>
            <a:endParaRPr lang="sr-Cyrl-RS" altLang="en-US" dirty="0">
              <a:solidFill>
                <a:srgbClr val="FFFFFF"/>
              </a:solidFill>
            </a:endParaRPr>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687" t="5162" r="6951" b="12816"/>
          <a:stretch/>
        </p:blipFill>
        <p:spPr bwMode="auto">
          <a:xfrm>
            <a:off x="323528" y="1800200"/>
            <a:ext cx="8647483" cy="501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771267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(11)</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solidFill>
                  <a:srgbClr val="FFFFFF"/>
                </a:solidFill>
              </a:rPr>
              <a:t>Пример </a:t>
            </a:r>
            <a:r>
              <a:rPr lang="sr-Cyrl-RS" altLang="en-US" dirty="0" smtClean="0">
                <a:solidFill>
                  <a:srgbClr val="FFFFFF"/>
                </a:solidFill>
              </a:rPr>
              <a:t>сортирања асоцијативног низа</a:t>
            </a:r>
          </a:p>
          <a:p>
            <a:pPr eaLnBrk="1" hangingPunct="1"/>
            <a:endParaRPr lang="sr-Cyrl-RS" altLang="en-US" dirty="0"/>
          </a:p>
          <a:p>
            <a:pPr eaLnBrk="1" hangingPunct="1"/>
            <a:endParaRPr lang="sr-Cyrl-RS" altLang="en-US" dirty="0" smtClean="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a:p>
          <a:p>
            <a:pPr eaLnBrk="1" hangingPunct="1"/>
            <a:endParaRPr lang="sr-Cyrl-RS" altLang="en-US" dirty="0" smtClean="0"/>
          </a:p>
          <a:p>
            <a:pPr eaLnBrk="1" hangingPunct="1"/>
            <a:endParaRPr lang="sr-Cyrl-RS" altLang="en-US" dirty="0" smtClean="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357" t="5646" r="10098" b="18457"/>
          <a:stretch/>
        </p:blipFill>
        <p:spPr bwMode="auto">
          <a:xfrm>
            <a:off x="435137" y="1916832"/>
            <a:ext cx="8628476" cy="4816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40989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(12)</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ru-RU" altLang="en-US" dirty="0"/>
              <a:t>Вишедимензионални низови </a:t>
            </a:r>
            <a:r>
              <a:rPr lang="ru-RU" altLang="en-US" dirty="0" smtClean="0"/>
              <a:t>садрже </a:t>
            </a:r>
            <a:r>
              <a:rPr lang="ru-RU" altLang="en-US" dirty="0"/>
              <a:t>елементе који могу такође бити </a:t>
            </a:r>
            <a:r>
              <a:rPr lang="ru-RU" altLang="en-US" dirty="0" smtClean="0"/>
              <a:t>низови </a:t>
            </a:r>
          </a:p>
          <a:p>
            <a:pPr marL="800100" lvl="1" eaLnBrk="1" hangingPunct="1"/>
            <a:r>
              <a:rPr lang="ru-RU" altLang="en-US" dirty="0" smtClean="0"/>
              <a:t>Код </a:t>
            </a:r>
            <a:r>
              <a:rPr lang="ru-RU" altLang="en-US" dirty="0"/>
              <a:t>њих сваки елемент има више од једног </a:t>
            </a:r>
            <a:r>
              <a:rPr lang="ru-RU" altLang="en-US" dirty="0" smtClean="0"/>
              <a:t>индекса </a:t>
            </a:r>
          </a:p>
          <a:p>
            <a:pPr marL="800100" lvl="1" eaLnBrk="1" hangingPunct="1"/>
            <a:r>
              <a:rPr lang="ru-RU" altLang="en-US" dirty="0" smtClean="0"/>
              <a:t>Ако </a:t>
            </a:r>
            <a:r>
              <a:rPr lang="ru-RU" altLang="en-US" dirty="0"/>
              <a:t>сваки елемент има два индекса, онда се ради о дводимензионалном </a:t>
            </a:r>
            <a:r>
              <a:rPr lang="ru-RU" altLang="en-US" dirty="0" smtClean="0"/>
              <a:t>низу</a:t>
            </a:r>
            <a:endParaRPr lang="sr-Cyrl-RS" altLang="en-US" dirty="0"/>
          </a:p>
          <a:p>
            <a:pPr marL="400050" eaLnBrk="1" hangingPunct="1"/>
            <a:r>
              <a:rPr lang="ru-RU" altLang="en-US" dirty="0"/>
              <a:t>Вишедимензионални низови омогућавају обраду врло сложених структура података, као што су оне који се користе у табелама или базама </a:t>
            </a:r>
            <a:r>
              <a:rPr lang="ru-RU" altLang="en-US" dirty="0" smtClean="0"/>
              <a:t>података</a:t>
            </a:r>
          </a:p>
          <a:p>
            <a:pPr marL="400050" eaLnBrk="1" hangingPunct="1"/>
            <a:r>
              <a:rPr lang="ru-RU" altLang="en-US" dirty="0" smtClean="0"/>
              <a:t>Ови </a:t>
            </a:r>
            <a:r>
              <a:rPr lang="ru-RU" altLang="en-US" dirty="0"/>
              <a:t>низови такође могу бити нумерички и асоцијативни, те сваки елемент може бити податак различитог типа, што омогућава велику флексибилност и </a:t>
            </a:r>
            <a:r>
              <a:rPr lang="ru-RU" altLang="en-US" dirty="0" smtClean="0"/>
              <a:t>функционалност</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3158804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(13)</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sr-Cyrl-RS" altLang="en-US" dirty="0" smtClean="0">
                <a:solidFill>
                  <a:srgbClr val="FFFFFF"/>
                </a:solidFill>
              </a:rPr>
              <a:t>Пример рада са дводимензионалним низом</a:t>
            </a:r>
            <a:endParaRPr lang="ru-RU" altLang="en-US" dirty="0">
              <a:solidFill>
                <a:srgbClr val="FFFFFF"/>
              </a:solidFill>
            </a:endParaRPr>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439" t="5484" r="10923" b="45851"/>
          <a:stretch/>
        </p:blipFill>
        <p:spPr bwMode="auto">
          <a:xfrm>
            <a:off x="323529" y="2147974"/>
            <a:ext cx="8368296" cy="30346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91171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Низови (14)</a:t>
            </a:r>
            <a:endParaRPr lang="en-US" altLang="en-US" b="1" dirty="0" smtClean="0">
              <a:solidFill>
                <a:srgbClr val="FFFFFF"/>
              </a:solidFill>
            </a:endParaRPr>
          </a:p>
        </p:txBody>
      </p:sp>
      <p:sp>
        <p:nvSpPr>
          <p:cNvPr id="29701" name="Rectangle 3"/>
          <p:cNvSpPr>
            <a:spLocks noGrp="1" noChangeArrowheads="1"/>
          </p:cNvSpPr>
          <p:nvPr>
            <p:ph idx="1"/>
          </p:nvPr>
        </p:nvSpPr>
        <p:spPr>
          <a:xfrm>
            <a:off x="179512" y="1476499"/>
            <a:ext cx="8964487" cy="2168525"/>
          </a:xfrm>
        </p:spPr>
        <p:txBody>
          <a:bodyPr/>
          <a:lstStyle/>
          <a:p>
            <a:pPr marL="400050" eaLnBrk="1" hangingPunct="1"/>
            <a:r>
              <a:rPr lang="sr-Cyrl-RS" altLang="en-US" dirty="0" smtClean="0"/>
              <a:t>Пример угнеждених петљи код дводимензионалног низа</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16" t="5484" r="9275" b="33282"/>
          <a:stretch/>
        </p:blipFill>
        <p:spPr bwMode="auto">
          <a:xfrm>
            <a:off x="323528" y="2132856"/>
            <a:ext cx="8498925" cy="3818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9651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Функције омогућавају извршавање одређеног блока наредби, које се </a:t>
            </a:r>
            <a:r>
              <a:rPr lang="ru-RU" altLang="en-US" dirty="0" smtClean="0"/>
              <a:t>јављају на разним местима </a:t>
            </a:r>
          </a:p>
          <a:p>
            <a:pPr eaLnBrk="1" hangingPunct="1"/>
            <a:r>
              <a:rPr lang="en-US" altLang="en-US" dirty="0" smtClean="0"/>
              <a:t>PHP </a:t>
            </a:r>
            <a:r>
              <a:rPr lang="ru-RU" altLang="en-US" dirty="0"/>
              <a:t>има доста већ </a:t>
            </a:r>
            <a:r>
              <a:rPr lang="ru-RU" altLang="en-US" dirty="0" smtClean="0"/>
              <a:t>уграђених функција, </a:t>
            </a:r>
            <a:r>
              <a:rPr lang="ru-RU" altLang="en-US" dirty="0"/>
              <a:t>али постоји могућност дефинисиња сопствених </a:t>
            </a:r>
            <a:r>
              <a:rPr lang="ru-RU" altLang="en-US" dirty="0" smtClean="0"/>
              <a:t>функција </a:t>
            </a:r>
          </a:p>
          <a:p>
            <a:pPr eaLnBrk="1" hangingPunct="1"/>
            <a:r>
              <a:rPr lang="ru-RU" altLang="en-US" dirty="0" smtClean="0"/>
              <a:t>Функција </a:t>
            </a:r>
            <a:r>
              <a:rPr lang="ru-RU" altLang="en-US" dirty="0"/>
              <a:t>може да се позове из неког другог дела скрипте, прослеђујући јој аргуменате, а она затим, када се изврши, може да врати неку </a:t>
            </a:r>
            <a:r>
              <a:rPr lang="ru-RU" altLang="en-US" dirty="0" smtClean="0"/>
              <a:t>вредност </a:t>
            </a:r>
          </a:p>
          <a:p>
            <a:pPr eaLnBrk="1" hangingPunct="1"/>
            <a:r>
              <a:rPr lang="ru-RU" altLang="en-US" dirty="0" smtClean="0"/>
              <a:t>Разлози </a:t>
            </a:r>
            <a:r>
              <a:rPr lang="ru-RU" altLang="en-US" dirty="0"/>
              <a:t>због којег се користе функције </a:t>
            </a:r>
            <a:r>
              <a:rPr lang="ru-RU" altLang="en-US" dirty="0" smtClean="0"/>
              <a:t>су:</a:t>
            </a:r>
            <a:endParaRPr lang="ru-RU" altLang="en-US" dirty="0"/>
          </a:p>
          <a:p>
            <a:pPr lvl="1" eaLnBrk="1" hangingPunct="1"/>
            <a:r>
              <a:rPr lang="ru-RU" altLang="en-US" dirty="0"/>
              <a:t>избегавање поновног писања већ написаног дела кода</a:t>
            </a:r>
          </a:p>
          <a:p>
            <a:pPr lvl="1" eaLnBrk="1" hangingPunct="1"/>
            <a:r>
              <a:rPr lang="ru-RU" altLang="en-US" dirty="0"/>
              <a:t>лакше разумевање кода</a:t>
            </a:r>
            <a:endParaRPr lang="en-US"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36356018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Функција се </a:t>
            </a:r>
            <a:r>
              <a:rPr lang="ru-RU" altLang="en-US" dirty="0" smtClean="0"/>
              <a:t>дефинише </a:t>
            </a:r>
            <a:r>
              <a:rPr lang="ru-RU" altLang="en-US" dirty="0"/>
              <a:t>помоћу кључне речи </a:t>
            </a:r>
            <a:r>
              <a:rPr lang="ru-RU" altLang="en-US" dirty="0">
                <a:solidFill>
                  <a:srgbClr val="FFFF00"/>
                </a:solidFill>
              </a:rPr>
              <a:t>function</a:t>
            </a:r>
            <a:r>
              <a:rPr lang="ru-RU" altLang="en-US" dirty="0"/>
              <a:t>, на следећи </a:t>
            </a:r>
            <a:r>
              <a:rPr lang="ru-RU" altLang="en-US" dirty="0" smtClean="0"/>
              <a:t>начин</a:t>
            </a:r>
            <a:r>
              <a:rPr lang="en-US" altLang="en-US" dirty="0" smtClean="0"/>
              <a:t>:</a:t>
            </a:r>
          </a:p>
          <a:p>
            <a:pPr marL="457200" lvl="1" indent="0" eaLnBrk="1" hangingPunct="1">
              <a:spcBef>
                <a:spcPts val="0"/>
              </a:spcBef>
              <a:buNone/>
            </a:pPr>
            <a:r>
              <a:rPr lang="en-US" altLang="en-US" dirty="0" smtClean="0">
                <a:solidFill>
                  <a:srgbClr val="FFFF00"/>
                </a:solidFill>
              </a:rPr>
              <a:t>function</a:t>
            </a:r>
            <a:r>
              <a:rPr lang="en-US" altLang="en-US" dirty="0" smtClean="0">
                <a:solidFill>
                  <a:srgbClr val="C00000"/>
                </a:solidFill>
              </a:rPr>
              <a:t> </a:t>
            </a:r>
            <a:r>
              <a:rPr lang="en-US" altLang="en-US" dirty="0" err="1" smtClean="0">
                <a:solidFill>
                  <a:srgbClr val="FFCC66"/>
                </a:solidFill>
              </a:rPr>
              <a:t>ime_funkcije</a:t>
            </a:r>
            <a:r>
              <a:rPr lang="en-US" altLang="en-US" dirty="0" smtClean="0"/>
              <a:t>(</a:t>
            </a:r>
            <a:r>
              <a:rPr lang="en-US" altLang="en-US" dirty="0" err="1" smtClean="0">
                <a:solidFill>
                  <a:srgbClr val="FFCC66"/>
                </a:solidFill>
              </a:rPr>
              <a:t>lista_parametara</a:t>
            </a:r>
            <a:r>
              <a:rPr lang="sr-Cyrl-RS" altLang="en-US" dirty="0" smtClean="0"/>
              <a:t>)</a:t>
            </a:r>
            <a:endParaRPr lang="en-US" altLang="en-US" dirty="0" smtClean="0"/>
          </a:p>
          <a:p>
            <a:pPr marL="457200" lvl="1" indent="0" eaLnBrk="1" hangingPunct="1">
              <a:spcBef>
                <a:spcPts val="0"/>
              </a:spcBef>
              <a:buNone/>
            </a:pPr>
            <a:r>
              <a:rPr lang="en-US" altLang="en-US" dirty="0" smtClean="0"/>
              <a:t>{</a:t>
            </a:r>
          </a:p>
          <a:p>
            <a:pPr marL="457200" lvl="1" indent="0" eaLnBrk="1" hangingPunct="1">
              <a:spcBef>
                <a:spcPts val="0"/>
              </a:spcBef>
              <a:buNone/>
            </a:pPr>
            <a:r>
              <a:rPr lang="en-US" altLang="en-US" dirty="0"/>
              <a:t> </a:t>
            </a:r>
            <a:r>
              <a:rPr lang="en-US" altLang="en-US" dirty="0" smtClean="0"/>
              <a:t>   </a:t>
            </a:r>
            <a:r>
              <a:rPr lang="en-US" altLang="en-US" dirty="0" err="1" smtClean="0">
                <a:solidFill>
                  <a:srgbClr val="FFCC66"/>
                </a:solidFill>
              </a:rPr>
              <a:t>blok</a:t>
            </a:r>
            <a:r>
              <a:rPr lang="en-US" altLang="en-US" dirty="0" smtClean="0"/>
              <a:t>;</a:t>
            </a:r>
          </a:p>
          <a:p>
            <a:pPr marL="457200" lvl="1" indent="0" eaLnBrk="1" hangingPunct="1">
              <a:spcBef>
                <a:spcPts val="0"/>
              </a:spcBef>
              <a:buNone/>
            </a:pPr>
            <a:r>
              <a:rPr lang="en-US" altLang="en-US" dirty="0" smtClean="0"/>
              <a:t>}</a:t>
            </a:r>
            <a:endParaRPr lang="sr-Cyrl-RS" altLang="en-US" dirty="0"/>
          </a:p>
          <a:p>
            <a:pPr eaLnBrk="1" hangingPunct="1"/>
            <a:r>
              <a:rPr lang="sr-Cyrl-RS" altLang="en-US" dirty="0"/>
              <a:t>З</a:t>
            </a:r>
            <a:r>
              <a:rPr lang="sr-Cyrl-RS" altLang="en-US" dirty="0" smtClean="0"/>
              <a:t>а </a:t>
            </a:r>
            <a:r>
              <a:rPr lang="ru-RU" altLang="en-US" dirty="0" smtClean="0"/>
              <a:t>име функције важе </a:t>
            </a:r>
            <a:r>
              <a:rPr lang="ru-RU" altLang="en-US" dirty="0"/>
              <a:t>иста </a:t>
            </a:r>
            <a:r>
              <a:rPr lang="ru-RU" altLang="en-US" dirty="0" smtClean="0"/>
              <a:t>правила као </a:t>
            </a:r>
            <a:r>
              <a:rPr lang="ru-RU" altLang="en-US" dirty="0"/>
              <a:t>за </a:t>
            </a:r>
            <a:r>
              <a:rPr lang="ru-RU" altLang="en-US" dirty="0" smtClean="0"/>
              <a:t>име променљивие, </a:t>
            </a:r>
            <a:r>
              <a:rPr lang="ru-RU" altLang="en-US" dirty="0"/>
              <a:t>с том разликом да се код </a:t>
            </a:r>
            <a:r>
              <a:rPr lang="ru-RU" altLang="en-US" dirty="0" smtClean="0"/>
              <a:t>функције </a:t>
            </a:r>
            <a:r>
              <a:rPr lang="ru-RU" altLang="en-US" dirty="0"/>
              <a:t>мала и велика слова не разликују и </a:t>
            </a:r>
            <a:r>
              <a:rPr lang="ru-RU" altLang="en-US" dirty="0" smtClean="0"/>
              <a:t>што се не </a:t>
            </a:r>
            <a:r>
              <a:rPr lang="ru-RU" altLang="en-US" dirty="0"/>
              <a:t>пише се знак </a:t>
            </a:r>
            <a:r>
              <a:rPr lang="ru-RU" altLang="en-US" dirty="0" smtClean="0">
                <a:solidFill>
                  <a:srgbClr val="FFCC66"/>
                </a:solidFill>
              </a:rPr>
              <a:t>$</a:t>
            </a:r>
            <a:r>
              <a:rPr lang="ru-RU" altLang="en-US" dirty="0" smtClean="0"/>
              <a:t>.</a:t>
            </a:r>
          </a:p>
          <a:p>
            <a:pPr lvl="1" eaLnBrk="1" hangingPunct="1"/>
            <a:r>
              <a:rPr lang="ru-RU" altLang="en-US" dirty="0" smtClean="0"/>
              <a:t>Препоручује </a:t>
            </a:r>
            <a:r>
              <a:rPr lang="ru-RU" altLang="en-US" dirty="0"/>
              <a:t>се да име функције асоцира на </a:t>
            </a:r>
            <a:r>
              <a:rPr lang="ru-RU" altLang="en-US" dirty="0" smtClean="0"/>
              <a:t>акцију коју </a:t>
            </a:r>
            <a:r>
              <a:rPr lang="ru-RU" altLang="en-US" dirty="0"/>
              <a:t>она треба да </a:t>
            </a:r>
            <a:r>
              <a:rPr lang="ru-RU" altLang="en-US" dirty="0" smtClean="0"/>
              <a:t>раеализује</a:t>
            </a:r>
          </a:p>
          <a:p>
            <a:pPr lvl="1" eaLnBrk="1" hangingPunct="1"/>
            <a:r>
              <a:rPr lang="ru-RU" altLang="en-US" dirty="0" smtClean="0"/>
              <a:t>За </a:t>
            </a:r>
            <a:r>
              <a:rPr lang="ru-RU" altLang="en-US" dirty="0"/>
              <a:t>имена функција не могу искористи имена већ постојећих </a:t>
            </a:r>
            <a:r>
              <a:rPr lang="ru-RU" altLang="en-US" dirty="0" smtClean="0"/>
              <a:t>функција</a:t>
            </a:r>
            <a:endParaRPr lang="ru-RU" altLang="en-US" dirty="0"/>
          </a:p>
          <a:p>
            <a:pPr eaLnBrk="1" hangingPunct="1"/>
            <a:r>
              <a:rPr lang="ru-RU" altLang="en-US" dirty="0" smtClean="0"/>
              <a:t>Листа параметара функције је </a:t>
            </a:r>
            <a:r>
              <a:rPr lang="ru-RU" altLang="en-US" dirty="0"/>
              <a:t>низ променљивих, међусобно раздвојених з</a:t>
            </a:r>
            <a:r>
              <a:rPr lang="ru-RU" altLang="en-US" dirty="0" smtClean="0"/>
              <a:t>арезом. Чак и када функција нема параметара обавезно је писање малих </a:t>
            </a:r>
            <a:r>
              <a:rPr lang="ru-RU" altLang="en-US" dirty="0"/>
              <a:t>заграда </a:t>
            </a:r>
            <a:r>
              <a:rPr lang="ru-RU" altLang="en-US" dirty="0" smtClean="0"/>
              <a:t>у њеној дефиницији.</a:t>
            </a:r>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145794856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Да би се функција извршила, није довољно да само буде </a:t>
            </a:r>
            <a:r>
              <a:rPr lang="ru-RU" altLang="en-US" dirty="0" smtClean="0"/>
              <a:t>дефинисана - она </a:t>
            </a:r>
            <a:r>
              <a:rPr lang="ru-RU" altLang="en-US" dirty="0"/>
              <a:t>мора да буде </a:t>
            </a:r>
            <a:r>
              <a:rPr lang="ru-RU" altLang="en-US" dirty="0" smtClean="0"/>
              <a:t>позвана </a:t>
            </a:r>
          </a:p>
          <a:p>
            <a:pPr eaLnBrk="1" hangingPunct="1"/>
            <a:r>
              <a:rPr lang="ru-RU" altLang="en-US" dirty="0" smtClean="0"/>
              <a:t>Препоручује се </a:t>
            </a:r>
            <a:r>
              <a:rPr lang="ru-RU" altLang="en-US" dirty="0"/>
              <a:t>да пре </a:t>
            </a:r>
            <a:r>
              <a:rPr lang="ru-RU" altLang="en-US" dirty="0" smtClean="0"/>
              <a:t>позивања </a:t>
            </a:r>
            <a:r>
              <a:rPr lang="ru-RU" altLang="en-US" dirty="0"/>
              <a:t>функција </a:t>
            </a:r>
            <a:r>
              <a:rPr lang="ru-RU" altLang="en-US" dirty="0" smtClean="0"/>
              <a:t>претходно буде дефинисана </a:t>
            </a:r>
          </a:p>
          <a:p>
            <a:pPr eaLnBrk="1" hangingPunct="1"/>
            <a:r>
              <a:rPr lang="ru-RU" altLang="en-US" dirty="0" smtClean="0"/>
              <a:t>Приликом </a:t>
            </a:r>
            <a:r>
              <a:rPr lang="ru-RU" altLang="en-US" dirty="0"/>
              <a:t>позивања функције, наводи се листа </a:t>
            </a:r>
            <a:r>
              <a:rPr lang="ru-RU" altLang="en-US" dirty="0" smtClean="0"/>
              <a:t>аргумената – изрази раздвојени зарезима</a:t>
            </a:r>
          </a:p>
          <a:p>
            <a:pPr lvl="1" eaLnBrk="1" hangingPunct="1"/>
            <a:r>
              <a:rPr lang="ru-RU" altLang="en-US" dirty="0"/>
              <a:t>Редослед аргумената, који се наводе у позиву, треба да одговара редоследу параметара у </a:t>
            </a:r>
            <a:r>
              <a:rPr lang="ru-RU" altLang="en-US" dirty="0" smtClean="0"/>
              <a:t>дефиницији функције </a:t>
            </a:r>
          </a:p>
          <a:p>
            <a:pPr lvl="1" eaLnBrk="1" hangingPunct="1"/>
            <a:r>
              <a:rPr lang="ru-RU" altLang="en-US" dirty="0" smtClean="0"/>
              <a:t>Није </a:t>
            </a:r>
            <a:r>
              <a:rPr lang="ru-RU" altLang="en-US" dirty="0"/>
              <a:t>неопходно да број </a:t>
            </a:r>
            <a:r>
              <a:rPr lang="ru-RU" altLang="en-US" dirty="0" smtClean="0"/>
              <a:t>аргумената </a:t>
            </a:r>
            <a:r>
              <a:rPr lang="ru-RU" altLang="en-US" dirty="0"/>
              <a:t>буде једнак броју </a:t>
            </a:r>
            <a:r>
              <a:rPr lang="ru-RU" altLang="en-US" dirty="0" smtClean="0"/>
              <a:t>параметара </a:t>
            </a:r>
          </a:p>
          <a:p>
            <a:pPr lvl="2" eaLnBrk="1" hangingPunct="1"/>
            <a:r>
              <a:rPr lang="ru-RU" altLang="en-US" dirty="0" smtClean="0"/>
              <a:t>Ако је број аргумената већи од броја параметара, вишак аргумената се игнорише</a:t>
            </a:r>
          </a:p>
          <a:p>
            <a:pPr lvl="2" eaLnBrk="1" hangingPunct="1"/>
            <a:r>
              <a:rPr lang="ru-RU" altLang="en-US" dirty="0" smtClean="0"/>
              <a:t>Ако </a:t>
            </a:r>
            <a:r>
              <a:rPr lang="ru-RU" altLang="en-US" dirty="0"/>
              <a:t>је број аргумената </a:t>
            </a:r>
            <a:r>
              <a:rPr lang="ru-RU" altLang="en-US" dirty="0" smtClean="0"/>
              <a:t>мањи, при позиву функције се недостајућим параметрима </a:t>
            </a:r>
            <a:r>
              <a:rPr lang="ru-RU" altLang="en-US" dirty="0"/>
              <a:t>додељује вредност </a:t>
            </a:r>
            <a:r>
              <a:rPr lang="ru-RU" altLang="en-US" dirty="0" smtClean="0">
                <a:solidFill>
                  <a:srgbClr val="FFCC66"/>
                </a:solidFill>
              </a:rPr>
              <a:t>null</a:t>
            </a:r>
            <a:r>
              <a:rPr lang="ru-RU" altLang="en-US" dirty="0" smtClean="0"/>
              <a:t>, при чему се неће зауставити </a:t>
            </a:r>
            <a:r>
              <a:rPr lang="ru-RU" altLang="en-US" dirty="0"/>
              <a:t>извршавање </a:t>
            </a:r>
            <a:r>
              <a:rPr lang="ru-RU" altLang="en-US" dirty="0" smtClean="0"/>
              <a:t>функције</a:t>
            </a:r>
          </a:p>
          <a:p>
            <a:pPr lvl="1" eaLnBrk="1" hangingPunct="1"/>
            <a:endParaRPr lang="ru-RU" altLang="en-US" dirty="0"/>
          </a:p>
          <a:p>
            <a:pPr lvl="1" eaLnBrk="1" hangingPunct="1"/>
            <a:endParaRPr lang="ru-RU" altLang="en-US" dirty="0" smtClean="0"/>
          </a:p>
          <a:p>
            <a:pPr lvl="1" eaLnBrk="1" hangingPunct="1"/>
            <a:endParaRPr lang="ru-RU" altLang="en-US" dirty="0"/>
          </a:p>
        </p:txBody>
      </p:sp>
    </p:spTree>
    <p:extLst>
      <p:ext uri="{BB962C8B-B14F-4D97-AF65-F5344CB8AC3E}">
        <p14:creationId xmlns:p14="http://schemas.microsoft.com/office/powerpoint/2010/main" val="2013249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t>Структура </a:t>
            </a:r>
            <a:r>
              <a:rPr lang="en-US" altLang="en-US" sz="3200" dirty="0" smtClean="0"/>
              <a:t>PHP</a:t>
            </a:r>
            <a:r>
              <a:rPr lang="sr-Cyrl-RS" altLang="en-US" sz="3200" dirty="0" smtClean="0"/>
              <a:t> програма (2</a:t>
            </a:r>
            <a:r>
              <a:rPr lang="sr-Cyrl-RS" altLang="en-US" sz="3200" dirty="0" smtClean="0">
                <a:solidFill>
                  <a:schemeClr val="hlink"/>
                </a:solidFill>
              </a:rPr>
              <a:t>)</a:t>
            </a:r>
            <a:endParaRPr lang="en-US" altLang="en-US" b="1" dirty="0" smtClean="0"/>
          </a:p>
        </p:txBody>
      </p:sp>
      <p:sp>
        <p:nvSpPr>
          <p:cNvPr id="29701" name="Rectangle 3"/>
          <p:cNvSpPr>
            <a:spLocks noGrp="1" noChangeArrowheads="1"/>
          </p:cNvSpPr>
          <p:nvPr>
            <p:ph idx="1"/>
          </p:nvPr>
        </p:nvSpPr>
        <p:spPr>
          <a:xfrm>
            <a:off x="323529" y="1412875"/>
            <a:ext cx="8712522" cy="2168525"/>
          </a:xfrm>
        </p:spPr>
        <p:txBody>
          <a:bodyPr/>
          <a:lstStyle/>
          <a:p>
            <a:pPr marL="457200" indent="-457200" eaLnBrk="1" hangingPunct="1">
              <a:buFont typeface="+mj-lt"/>
              <a:buAutoNum type="arabicPeriod"/>
            </a:pPr>
            <a:r>
              <a:rPr lang="en-US" altLang="en-US" dirty="0"/>
              <a:t>HTML </a:t>
            </a:r>
            <a:r>
              <a:rPr lang="sr-Cyrl-RS" altLang="en-US" dirty="0" smtClean="0"/>
              <a:t>елементи су претходно детаљно описани</a:t>
            </a:r>
          </a:p>
          <a:p>
            <a:pPr marL="457200" indent="-457200" eaLnBrk="1" hangingPunct="1">
              <a:buFont typeface="+mj-lt"/>
              <a:buAutoNum type="arabicPeriod"/>
            </a:pPr>
            <a:r>
              <a:rPr lang="sr-Cyrl-RS" altLang="en-US" dirty="0" smtClean="0"/>
              <a:t>Стилови </a:t>
            </a:r>
            <a:r>
              <a:rPr lang="sr-Cyrl-RS" altLang="en-US" dirty="0"/>
              <a:t>за </a:t>
            </a:r>
            <a:r>
              <a:rPr lang="sr-Cyrl-RS" altLang="en-US" dirty="0" smtClean="0"/>
              <a:t>елементе за </a:t>
            </a:r>
            <a:r>
              <a:rPr lang="en-US" altLang="en-US" dirty="0" smtClean="0"/>
              <a:t>PHP</a:t>
            </a:r>
            <a:endParaRPr lang="sr-Cyrl-RS" altLang="en-US" dirty="0"/>
          </a:p>
          <a:p>
            <a:pPr marL="914400" lvl="1" indent="-457200" eaLnBrk="1" hangingPunct="1">
              <a:buFont typeface="+mj-lt"/>
              <a:buAutoNum type="arabicPeriod"/>
            </a:pPr>
            <a:r>
              <a:rPr lang="en-US" altLang="en-US" dirty="0"/>
              <a:t>XML </a:t>
            </a:r>
            <a:r>
              <a:rPr lang="sr-Cyrl-RS" altLang="en-US" dirty="0"/>
              <a:t>стил уз помоћ </a:t>
            </a:r>
            <a:r>
              <a:rPr lang="sr-Cyrl-RS" altLang="en-US" dirty="0" smtClean="0"/>
              <a:t>ознака </a:t>
            </a:r>
            <a:r>
              <a:rPr lang="sr-Cyrl-RS" altLang="en-US" dirty="0">
                <a:solidFill>
                  <a:srgbClr val="C00000"/>
                </a:solidFill>
              </a:rPr>
              <a:t>&lt;?</a:t>
            </a:r>
            <a:r>
              <a:rPr lang="en-US" altLang="en-US" dirty="0" err="1">
                <a:solidFill>
                  <a:srgbClr val="C00000"/>
                </a:solidFill>
              </a:rPr>
              <a:t>php</a:t>
            </a:r>
            <a:r>
              <a:rPr lang="en-US" altLang="en-US" dirty="0">
                <a:solidFill>
                  <a:srgbClr val="C00000"/>
                </a:solidFill>
              </a:rPr>
              <a:t> </a:t>
            </a:r>
            <a:r>
              <a:rPr lang="sr-Cyrl-RS" altLang="en-US" dirty="0"/>
              <a:t>и </a:t>
            </a:r>
            <a:r>
              <a:rPr lang="sr-Cyrl-RS" altLang="en-US" dirty="0">
                <a:solidFill>
                  <a:srgbClr val="C00000"/>
                </a:solidFill>
              </a:rPr>
              <a:t>?&gt;</a:t>
            </a:r>
            <a:r>
              <a:rPr lang="sr-Cyrl-RS" altLang="en-US" dirty="0"/>
              <a:t> </a:t>
            </a:r>
            <a:r>
              <a:rPr lang="sr-Cyrl-RS" altLang="en-US" dirty="0" smtClean="0"/>
              <a:t> </a:t>
            </a:r>
          </a:p>
          <a:p>
            <a:pPr marL="1314450" lvl="2" indent="-457200" eaLnBrk="1" hangingPunct="1"/>
            <a:r>
              <a:rPr lang="sr-Cyrl-RS" altLang="en-US" dirty="0" smtClean="0"/>
              <a:t>Овај </a:t>
            </a:r>
            <a:r>
              <a:rPr lang="sr-Cyrl-RS" altLang="en-US" dirty="0"/>
              <a:t>стил се препоручује, а обавезан је када је </a:t>
            </a:r>
            <a:r>
              <a:rPr lang="en-US" altLang="en-US" dirty="0"/>
              <a:t>PHP </a:t>
            </a:r>
            <a:r>
              <a:rPr lang="sr-Cyrl-RS" altLang="en-US" dirty="0"/>
              <a:t>код </a:t>
            </a:r>
            <a:r>
              <a:rPr lang="sr-Cyrl-RS" altLang="en-US" dirty="0" smtClean="0"/>
              <a:t>уметнут у </a:t>
            </a:r>
            <a:r>
              <a:rPr lang="en-US" altLang="en-US" dirty="0"/>
              <a:t>HTML </a:t>
            </a:r>
            <a:r>
              <a:rPr lang="sr-Cyrl-RS" altLang="en-US" dirty="0" smtClean="0"/>
              <a:t>код </a:t>
            </a:r>
          </a:p>
          <a:p>
            <a:pPr marL="914400" lvl="1" indent="-457200" eaLnBrk="1" hangingPunct="1">
              <a:buFont typeface="+mj-lt"/>
              <a:buAutoNum type="arabicPeriod"/>
            </a:pPr>
            <a:r>
              <a:rPr lang="sr-Cyrl-RS" altLang="en-US" dirty="0"/>
              <a:t>С</a:t>
            </a:r>
            <a:r>
              <a:rPr lang="sr-Cyrl-RS" altLang="en-US" dirty="0" smtClean="0"/>
              <a:t>краћени </a:t>
            </a:r>
            <a:r>
              <a:rPr lang="sr-Cyrl-RS" altLang="en-US" dirty="0"/>
              <a:t>стил </a:t>
            </a:r>
            <a:r>
              <a:rPr lang="sr-Cyrl-RS" altLang="en-US" dirty="0" smtClean="0"/>
              <a:t>уз помоћ </a:t>
            </a:r>
            <a:r>
              <a:rPr lang="sr-Cyrl-RS" altLang="en-US" dirty="0"/>
              <a:t>ознака </a:t>
            </a:r>
            <a:r>
              <a:rPr lang="sr-Cyrl-RS" altLang="en-US" dirty="0">
                <a:solidFill>
                  <a:srgbClr val="C00000"/>
                </a:solidFill>
              </a:rPr>
              <a:t>&lt;?</a:t>
            </a:r>
            <a:r>
              <a:rPr lang="sr-Cyrl-RS" altLang="en-US" dirty="0"/>
              <a:t> и </a:t>
            </a:r>
            <a:r>
              <a:rPr lang="sr-Cyrl-RS" altLang="en-US" dirty="0" smtClean="0">
                <a:solidFill>
                  <a:srgbClr val="C00000"/>
                </a:solidFill>
              </a:rPr>
              <a:t>?&gt;</a:t>
            </a:r>
            <a:r>
              <a:rPr lang="sr-Cyrl-RS" altLang="en-US" dirty="0" smtClean="0"/>
              <a:t> </a:t>
            </a:r>
          </a:p>
          <a:p>
            <a:pPr marL="1314450" lvl="2" indent="-457200" eaLnBrk="1" hangingPunct="1"/>
            <a:r>
              <a:rPr lang="sr-Cyrl-RS" altLang="en-US" dirty="0" smtClean="0"/>
              <a:t>Његова </a:t>
            </a:r>
            <a:r>
              <a:rPr lang="sr-Cyrl-RS" altLang="en-US" dirty="0"/>
              <a:t>употреба не препоручује </a:t>
            </a:r>
            <a:r>
              <a:rPr lang="sr-Cyrl-RS" altLang="en-US" dirty="0" smtClean="0"/>
              <a:t>јер </a:t>
            </a:r>
            <a:r>
              <a:rPr lang="sr-Cyrl-RS" altLang="en-US" dirty="0"/>
              <a:t>у неким окружењима није подржан. </a:t>
            </a:r>
            <a:endParaRPr lang="sr-Cyrl-RS" altLang="en-US" dirty="0" smtClean="0"/>
          </a:p>
          <a:p>
            <a:pPr marL="1314450" lvl="2" indent="-457200" eaLnBrk="1" hangingPunct="1"/>
            <a:r>
              <a:rPr lang="sr-Cyrl-RS" altLang="en-US" dirty="0" smtClean="0"/>
              <a:t>Од </a:t>
            </a:r>
            <a:r>
              <a:rPr lang="sr-Cyrl-RS" altLang="en-US" dirty="0"/>
              <a:t>верзије </a:t>
            </a:r>
            <a:r>
              <a:rPr lang="en-US" altLang="en-US" dirty="0" smtClean="0"/>
              <a:t>PHP</a:t>
            </a:r>
            <a:r>
              <a:rPr lang="sr-Cyrl-RS" altLang="en-US" dirty="0" smtClean="0"/>
              <a:t> 5.4</a:t>
            </a:r>
            <a:r>
              <a:rPr lang="sr-Cyrl-RS" altLang="en-US" dirty="0"/>
              <a:t>, скраћени стил </a:t>
            </a:r>
            <a:r>
              <a:rPr lang="sr-Cyrl-RS" altLang="en-US" dirty="0" smtClean="0"/>
              <a:t>је увек омогућен </a:t>
            </a:r>
          </a:p>
          <a:p>
            <a:pPr marL="914400" lvl="1" indent="-457200" eaLnBrk="1" hangingPunct="1">
              <a:buFont typeface="+mj-lt"/>
              <a:buAutoNum type="arabicPeriod"/>
            </a:pPr>
            <a:r>
              <a:rPr lang="sr-Cyrl-RS" altLang="en-US" dirty="0" smtClean="0"/>
              <a:t>скрипт </a:t>
            </a:r>
            <a:r>
              <a:rPr lang="sr-Cyrl-RS" altLang="en-US" dirty="0"/>
              <a:t>стил између ознака </a:t>
            </a:r>
            <a:r>
              <a:rPr lang="sr-Cyrl-RS" altLang="en-US" dirty="0">
                <a:solidFill>
                  <a:srgbClr val="C00000"/>
                </a:solidFill>
              </a:rPr>
              <a:t>&lt;</a:t>
            </a:r>
            <a:r>
              <a:rPr lang="en-US" altLang="en-US" dirty="0">
                <a:solidFill>
                  <a:srgbClr val="C00000"/>
                </a:solidFill>
              </a:rPr>
              <a:t>script language="</a:t>
            </a:r>
            <a:r>
              <a:rPr lang="en-US" altLang="en-US" dirty="0" err="1">
                <a:solidFill>
                  <a:srgbClr val="C00000"/>
                </a:solidFill>
              </a:rPr>
              <a:t>php</a:t>
            </a:r>
            <a:r>
              <a:rPr lang="en-US" altLang="en-US" dirty="0">
                <a:solidFill>
                  <a:srgbClr val="C00000"/>
                </a:solidFill>
              </a:rPr>
              <a:t>"&gt;</a:t>
            </a:r>
            <a:r>
              <a:rPr lang="en-US" altLang="en-US" dirty="0"/>
              <a:t> </a:t>
            </a:r>
            <a:r>
              <a:rPr lang="sr-Cyrl-RS" altLang="en-US" dirty="0"/>
              <a:t>и </a:t>
            </a:r>
            <a:r>
              <a:rPr lang="sr-Cyrl-RS" altLang="en-US" dirty="0">
                <a:solidFill>
                  <a:srgbClr val="C00000"/>
                </a:solidFill>
              </a:rPr>
              <a:t>&lt;/</a:t>
            </a:r>
            <a:r>
              <a:rPr lang="en-US" altLang="en-US" dirty="0" smtClean="0">
                <a:solidFill>
                  <a:srgbClr val="C00000"/>
                </a:solidFill>
              </a:rPr>
              <a:t>script&gt;</a:t>
            </a:r>
            <a:endParaRPr lang="sr-Cyrl-RS" altLang="en-US" dirty="0" smtClean="0">
              <a:solidFill>
                <a:srgbClr val="C00000"/>
              </a:solidFill>
            </a:endParaRPr>
          </a:p>
          <a:p>
            <a:pPr marL="1314450" lvl="2" indent="-457200" eaLnBrk="1" hangingPunct="1"/>
            <a:r>
              <a:rPr lang="sr-Cyrl-RS" altLang="en-US" dirty="0"/>
              <a:t>П</a:t>
            </a:r>
            <a:r>
              <a:rPr lang="sr-Cyrl-RS" altLang="en-US" dirty="0" smtClean="0"/>
              <a:t>репоручује </a:t>
            </a:r>
            <a:r>
              <a:rPr lang="sr-Cyrl-RS" altLang="en-US" dirty="0"/>
              <a:t>када се истовремено користе и други </a:t>
            </a:r>
            <a:r>
              <a:rPr lang="sr-Cyrl-RS" altLang="en-US" dirty="0" smtClean="0"/>
              <a:t>скрипт језици</a:t>
            </a:r>
          </a:p>
          <a:p>
            <a:pPr marL="914400" lvl="1" indent="-457200" eaLnBrk="1" hangingPunct="1">
              <a:buFont typeface="+mj-lt"/>
              <a:buAutoNum type="arabicPeriod"/>
            </a:pPr>
            <a:r>
              <a:rPr lang="en-US" altLang="en-US" dirty="0" smtClean="0"/>
              <a:t>ASP </a:t>
            </a:r>
            <a:r>
              <a:rPr lang="sr-Cyrl-RS" altLang="en-US" dirty="0"/>
              <a:t>стил између ознака </a:t>
            </a:r>
            <a:r>
              <a:rPr lang="sr-Cyrl-RS" altLang="en-US" dirty="0">
                <a:solidFill>
                  <a:srgbClr val="C00000"/>
                </a:solidFill>
              </a:rPr>
              <a:t>&lt;%</a:t>
            </a:r>
            <a:r>
              <a:rPr lang="sr-Cyrl-RS" altLang="en-US" dirty="0"/>
              <a:t> и </a:t>
            </a:r>
            <a:r>
              <a:rPr lang="sr-Cyrl-RS" altLang="en-US" dirty="0">
                <a:solidFill>
                  <a:srgbClr val="C00000"/>
                </a:solidFill>
              </a:rPr>
              <a:t>%&gt;</a:t>
            </a:r>
            <a:r>
              <a:rPr lang="sr-Cyrl-RS" altLang="en-US" dirty="0"/>
              <a:t> </a:t>
            </a:r>
            <a:endParaRPr lang="sr-Cyrl-RS" altLang="en-US" dirty="0" smtClean="0"/>
          </a:p>
          <a:p>
            <a:pPr marL="1314450" lvl="2" indent="-457200" eaLnBrk="1" hangingPunct="1"/>
            <a:r>
              <a:rPr lang="sr-Cyrl-RS" altLang="en-US" dirty="0" smtClean="0"/>
              <a:t>Најчешће </a:t>
            </a:r>
            <a:r>
              <a:rPr lang="sr-Cyrl-RS" altLang="en-US" dirty="0"/>
              <a:t>се користи у </a:t>
            </a:r>
            <a:r>
              <a:rPr lang="en-US" altLang="en-US" dirty="0"/>
              <a:t>ASP </a:t>
            </a:r>
            <a:r>
              <a:rPr lang="sr-Cyrl-RS" altLang="en-US" dirty="0"/>
              <a:t>и </a:t>
            </a:r>
            <a:r>
              <a:rPr lang="en-US" altLang="en-US" dirty="0"/>
              <a:t>ASP.NET </a:t>
            </a:r>
            <a:r>
              <a:rPr lang="sr-Cyrl-RS" altLang="en-US" dirty="0" smtClean="0"/>
              <a:t>окружењу</a:t>
            </a:r>
          </a:p>
          <a:p>
            <a:pPr marL="1314450" lvl="2" indent="-457200" eaLnBrk="1" hangingPunct="1"/>
            <a:r>
              <a:rPr lang="sr-Cyrl-RS" altLang="en-US" dirty="0" smtClean="0"/>
              <a:t>Неопходно је претходно </a:t>
            </a:r>
            <a:r>
              <a:rPr lang="sr-Cyrl-RS" altLang="en-US" dirty="0"/>
              <a:t>активирати опцију </a:t>
            </a:r>
            <a:r>
              <a:rPr lang="en-US" altLang="en-US" dirty="0" err="1">
                <a:solidFill>
                  <a:srgbClr val="FFCC66"/>
                </a:solidFill>
              </a:rPr>
              <a:t>short_open_tag</a:t>
            </a:r>
            <a:r>
              <a:rPr lang="en-US" altLang="en-US" dirty="0">
                <a:solidFill>
                  <a:srgbClr val="0070C0"/>
                </a:solidFill>
              </a:rPr>
              <a:t> </a:t>
            </a:r>
            <a:r>
              <a:rPr lang="sr-Cyrl-RS" altLang="en-US" dirty="0"/>
              <a:t>у конфигурациској датотеци </a:t>
            </a:r>
            <a:r>
              <a:rPr lang="en-US" altLang="en-US" dirty="0" smtClean="0"/>
              <a:t>php.ini</a:t>
            </a:r>
            <a:endParaRPr lang="sr-Cyrl-RS" altLang="en-US" dirty="0" smtClean="0"/>
          </a:p>
          <a:p>
            <a:pPr marL="1314450" lvl="2" indent="-457200" eaLnBrk="1" hangingPunct="1"/>
            <a:r>
              <a:rPr lang="sr-Cyrl-RS" altLang="en-US" dirty="0" smtClean="0"/>
              <a:t>Такође </a:t>
            </a:r>
            <a:r>
              <a:rPr lang="sr-Cyrl-RS" altLang="en-US" dirty="0"/>
              <a:t>се не препоручује.</a:t>
            </a:r>
            <a:endParaRPr lang="en-US" altLang="en-US" sz="1800" dirty="0" smtClean="0"/>
          </a:p>
        </p:txBody>
      </p:sp>
    </p:spTree>
    <p:extLst>
      <p:ext uri="{BB962C8B-B14F-4D97-AF65-F5344CB8AC3E}">
        <p14:creationId xmlns:p14="http://schemas.microsoft.com/office/powerpoint/2010/main" val="14092663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en-US" altLang="en-US" sz="3200" dirty="0" smtClean="0">
                <a:solidFill>
                  <a:srgbClr val="FFFFFF"/>
                </a:solidFill>
              </a:rPr>
              <a:t>4</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sr-Cyrl-RS" altLang="en-US" dirty="0" smtClean="0"/>
              <a:t>Примери декларације и позива функције</a:t>
            </a:r>
            <a:endParaRPr lang="ru-RU" altLang="en-US" dirty="0" smtClean="0"/>
          </a:p>
          <a:p>
            <a:pPr lvl="1" eaLnBrk="1" hangingPunct="1"/>
            <a:endParaRPr lang="ru-RU" altLang="en-US" dirty="0"/>
          </a:p>
          <a:p>
            <a:pPr lvl="1" eaLnBrk="1" hangingPunct="1"/>
            <a:endParaRPr lang="ru-RU" altLang="en-US" dirty="0" smtClean="0"/>
          </a:p>
          <a:p>
            <a:pPr lvl="1" eaLnBrk="1" hangingPunct="1"/>
            <a:endParaRPr lang="ru-RU" alt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34" t="5646" r="10855" b="69860"/>
          <a:stretch/>
        </p:blipFill>
        <p:spPr bwMode="auto">
          <a:xfrm>
            <a:off x="395536" y="1916832"/>
            <a:ext cx="8316385" cy="1527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0659" t="5807" r="11129" b="60031"/>
          <a:stretch/>
        </p:blipFill>
        <p:spPr bwMode="auto">
          <a:xfrm>
            <a:off x="395536" y="3717032"/>
            <a:ext cx="8316385" cy="213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17839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en-US" altLang="en-US" sz="3200" dirty="0" smtClean="0">
                <a:solidFill>
                  <a:srgbClr val="FFFFFF"/>
                </a:solidFill>
              </a:rPr>
              <a:t>5</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smtClean="0"/>
              <a:t>Ако </a:t>
            </a:r>
            <a:r>
              <a:rPr lang="ru-RU" altLang="en-US" dirty="0"/>
              <a:t>функција враћа неку вредност, она се </a:t>
            </a:r>
            <a:r>
              <a:rPr lang="ru-RU" altLang="en-US" dirty="0" smtClean="0"/>
              <a:t>у </a:t>
            </a:r>
            <a:r>
              <a:rPr lang="ru-RU" altLang="en-US" dirty="0"/>
              <a:t>позиву може доделити некој променљивој или употребити у неком </a:t>
            </a:r>
            <a:r>
              <a:rPr lang="ru-RU" altLang="en-US" dirty="0" smtClean="0"/>
              <a:t>изразу</a:t>
            </a:r>
          </a:p>
          <a:p>
            <a:pPr eaLnBrk="1" hangingPunct="1"/>
            <a:r>
              <a:rPr lang="ru-RU" altLang="en-US" dirty="0"/>
              <a:t>Када се извршавање функције заврши, ток програма се наставља, тачно од места одакле је </a:t>
            </a:r>
            <a:r>
              <a:rPr lang="ru-RU" altLang="en-US" dirty="0" smtClean="0"/>
              <a:t>позвана</a:t>
            </a:r>
          </a:p>
          <a:p>
            <a:pPr eaLnBrk="1" hangingPunct="1"/>
            <a:r>
              <a:rPr lang="ru-RU" altLang="en-US" dirty="0"/>
              <a:t>Извршавање </a:t>
            </a:r>
            <a:r>
              <a:rPr lang="ru-RU" altLang="en-US" dirty="0" smtClean="0"/>
              <a:t>функције може </a:t>
            </a:r>
            <a:r>
              <a:rPr lang="ru-RU" altLang="en-US" dirty="0"/>
              <a:t>да се </a:t>
            </a:r>
            <a:r>
              <a:rPr lang="ru-RU" altLang="en-US" dirty="0" smtClean="0"/>
              <a:t>прекине на два начина:</a:t>
            </a:r>
          </a:p>
          <a:p>
            <a:pPr marL="914400" lvl="1" indent="-457200" eaLnBrk="1" hangingPunct="1">
              <a:buFont typeface="+mj-lt"/>
              <a:buAutoNum type="arabicPeriod"/>
            </a:pPr>
            <a:r>
              <a:rPr lang="ru-RU" altLang="en-US" dirty="0" smtClean="0"/>
              <a:t>када </a:t>
            </a:r>
            <a:r>
              <a:rPr lang="ru-RU" altLang="en-US" dirty="0"/>
              <a:t>се </a:t>
            </a:r>
            <a:r>
              <a:rPr lang="ru-RU" altLang="en-US" dirty="0" smtClean="0"/>
              <a:t>се изврше све наредбе у телу функције (блока)</a:t>
            </a:r>
          </a:p>
          <a:p>
            <a:pPr marL="914400" lvl="1" indent="-457200" eaLnBrk="1" hangingPunct="1">
              <a:buFont typeface="+mj-lt"/>
              <a:buAutoNum type="arabicPeriod"/>
            </a:pPr>
            <a:r>
              <a:rPr lang="ru-RU" altLang="en-US" dirty="0" smtClean="0"/>
              <a:t>када </a:t>
            </a:r>
            <a:r>
              <a:rPr lang="ru-RU" altLang="en-US" dirty="0"/>
              <a:t>се </a:t>
            </a:r>
            <a:r>
              <a:rPr lang="ru-RU" altLang="en-US" dirty="0" smtClean="0"/>
              <a:t>(у блоку), изврши </a:t>
            </a:r>
            <a:r>
              <a:rPr lang="ru-RU" altLang="en-US" dirty="0"/>
              <a:t>наредби за повратак </a:t>
            </a:r>
            <a:r>
              <a:rPr lang="ru-RU" altLang="en-US" dirty="0" smtClean="0">
                <a:solidFill>
                  <a:srgbClr val="FFFF00"/>
                </a:solidFill>
              </a:rPr>
              <a:t>return </a:t>
            </a:r>
          </a:p>
          <a:p>
            <a:pPr marL="514350" indent="-457200" eaLnBrk="1" hangingPunct="1"/>
            <a:r>
              <a:rPr lang="ru-RU" altLang="en-US" dirty="0" smtClean="0"/>
              <a:t>Пример функције која враћа вредност</a:t>
            </a:r>
          </a:p>
          <a:p>
            <a:pPr marL="457200" lvl="1" indent="0" eaLnBrk="1" hangingPunct="1">
              <a:buNone/>
            </a:pPr>
            <a:endParaRPr lang="ru-RU" altLang="en-US" dirty="0" smtClean="0"/>
          </a:p>
          <a:p>
            <a:pPr lvl="1" eaLnBrk="1" hangingPunct="1"/>
            <a:endParaRPr lang="ru-RU" alt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274" t="5323" r="11854" b="69378"/>
          <a:stretch/>
        </p:blipFill>
        <p:spPr bwMode="auto">
          <a:xfrm>
            <a:off x="457153" y="4653136"/>
            <a:ext cx="8274866" cy="1577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55269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a:t>
            </a:r>
            <a:r>
              <a:rPr lang="sr-Cyrl-RS" altLang="en-US" sz="3200" dirty="0">
                <a:solidFill>
                  <a:srgbClr val="FFFFFF"/>
                </a:solidFill>
              </a:rPr>
              <a:t>6</a:t>
            </a:r>
            <a:r>
              <a:rPr lang="sr-Cyrl-RS" altLang="en-US" sz="3200" dirty="0" smtClean="0">
                <a:solidFill>
                  <a:srgbClr val="FFFFFF"/>
                </a:solidFill>
              </a:rPr>
              <a:t>)</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Навођењем </a:t>
            </a:r>
            <a:r>
              <a:rPr lang="ru-RU" altLang="en-US" dirty="0"/>
              <a:t>променљивих у листи аргумената, променљиве се могу </a:t>
            </a:r>
            <a:r>
              <a:rPr lang="ru-RU" altLang="en-US" dirty="0" smtClean="0"/>
              <a:t>проследити на два начина:</a:t>
            </a:r>
            <a:endParaRPr lang="ru-RU" altLang="en-US" dirty="0"/>
          </a:p>
          <a:p>
            <a:pPr marL="914400" lvl="1" indent="-457200" eaLnBrk="1" hangingPunct="1">
              <a:buFont typeface="+mj-lt"/>
              <a:buAutoNum type="arabicPeriod"/>
            </a:pPr>
            <a:r>
              <a:rPr lang="ru-RU" altLang="en-US" dirty="0">
                <a:solidFill>
                  <a:srgbClr val="92D050"/>
                </a:solidFill>
              </a:rPr>
              <a:t>по </a:t>
            </a:r>
            <a:r>
              <a:rPr lang="ru-RU" altLang="en-US" dirty="0" smtClean="0">
                <a:solidFill>
                  <a:srgbClr val="92D050"/>
                </a:solidFill>
              </a:rPr>
              <a:t>вредности</a:t>
            </a:r>
            <a:r>
              <a:rPr lang="en-US" altLang="en-US" dirty="0" smtClean="0"/>
              <a:t>, </a:t>
            </a:r>
            <a:r>
              <a:rPr lang="ru-RU" altLang="en-US" dirty="0"/>
              <a:t>када </a:t>
            </a:r>
            <a:r>
              <a:rPr lang="ru-RU" altLang="en-US" dirty="0" smtClean="0"/>
              <a:t>нема потребе да евентуална промена вредности параметра током извршавања функције буде трајна тј. да се одлика на аргумент</a:t>
            </a:r>
            <a:endParaRPr lang="ru-RU" altLang="en-US" dirty="0"/>
          </a:p>
          <a:p>
            <a:pPr marL="914400" lvl="1" indent="-457200" eaLnBrk="1" hangingPunct="1">
              <a:buFont typeface="+mj-lt"/>
              <a:buAutoNum type="arabicPeriod"/>
            </a:pPr>
            <a:r>
              <a:rPr lang="ru-RU" altLang="en-US" dirty="0">
                <a:solidFill>
                  <a:srgbClr val="92D050"/>
                </a:solidFill>
              </a:rPr>
              <a:t>по </a:t>
            </a:r>
            <a:r>
              <a:rPr lang="ru-RU" altLang="en-US" dirty="0" smtClean="0">
                <a:solidFill>
                  <a:srgbClr val="92D050"/>
                </a:solidFill>
              </a:rPr>
              <a:t>референци </a:t>
            </a:r>
            <a:r>
              <a:rPr lang="ru-RU" altLang="en-US" dirty="0" smtClean="0"/>
              <a:t>(помоћу </a:t>
            </a:r>
            <a:r>
              <a:rPr lang="ru-RU" altLang="en-US" dirty="0"/>
              <a:t>симбола </a:t>
            </a:r>
            <a:r>
              <a:rPr lang="ru-RU" altLang="en-US" dirty="0" smtClean="0">
                <a:solidFill>
                  <a:srgbClr val="FFFF00"/>
                </a:solidFill>
              </a:rPr>
              <a:t>&amp;</a:t>
            </a:r>
            <a:r>
              <a:rPr lang="ru-RU" altLang="en-US" dirty="0" smtClean="0"/>
              <a:t>), </a:t>
            </a:r>
            <a:r>
              <a:rPr lang="ru-RU" altLang="en-US" dirty="0"/>
              <a:t>када је неопходно да се вредност </a:t>
            </a:r>
            <a:r>
              <a:rPr lang="ru-RU" altLang="en-US" dirty="0" smtClean="0"/>
              <a:t>аргумента </a:t>
            </a:r>
            <a:r>
              <a:rPr lang="ru-RU" altLang="en-US" dirty="0"/>
              <a:t>промени </a:t>
            </a:r>
            <a:r>
              <a:rPr lang="ru-RU" altLang="en-US" dirty="0" smtClean="0"/>
              <a:t>током </a:t>
            </a:r>
            <a:r>
              <a:rPr lang="ru-RU" altLang="en-US" dirty="0"/>
              <a:t>извршавања </a:t>
            </a:r>
            <a:r>
              <a:rPr lang="ru-RU" altLang="en-US" dirty="0" smtClean="0"/>
              <a:t>функције</a:t>
            </a:r>
            <a:endParaRPr lang="en-US" altLang="en-US" dirty="0" smtClean="0"/>
          </a:p>
          <a:p>
            <a:pPr marL="514350" indent="-457200" eaLnBrk="1" hangingPunct="1"/>
            <a:r>
              <a:rPr lang="sr-Cyrl-RS" altLang="en-US" dirty="0" smtClean="0"/>
              <a:t>Пример функције са позивањем по референци</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411" t="5646" r="10965" b="64704"/>
          <a:stretch/>
        </p:blipFill>
        <p:spPr bwMode="auto">
          <a:xfrm>
            <a:off x="395536" y="4509120"/>
            <a:ext cx="8366627" cy="1848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623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(7)</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a:t>Параметри могу да имају </a:t>
            </a:r>
            <a:r>
              <a:rPr lang="ru-RU" altLang="en-US" dirty="0" smtClean="0"/>
              <a:t>и подразумеване вредности </a:t>
            </a:r>
          </a:p>
          <a:p>
            <a:pPr marL="514350" indent="-457200" eaLnBrk="1" hangingPunct="1"/>
            <a:r>
              <a:rPr lang="ru-RU" altLang="en-US" dirty="0" smtClean="0"/>
              <a:t>Ако при </a:t>
            </a:r>
            <a:r>
              <a:rPr lang="ru-RU" altLang="en-US" dirty="0"/>
              <a:t>позивању </a:t>
            </a:r>
            <a:r>
              <a:rPr lang="ru-RU" altLang="en-US" dirty="0" smtClean="0"/>
              <a:t>функције нису наведене вредности аргумената, тада ће параметри узети подразумевану вредност</a:t>
            </a:r>
          </a:p>
          <a:p>
            <a:pPr marL="514350" indent="-457200" eaLnBrk="1" hangingPunct="1"/>
            <a:r>
              <a:rPr lang="ru-RU" altLang="en-US" dirty="0"/>
              <a:t>У декларацији функције се параметри са подразумеваним вредностима наводе на крају листе параметара</a:t>
            </a:r>
          </a:p>
          <a:p>
            <a:pPr marL="514350" indent="-457200" eaLnBrk="1" hangingPunct="1"/>
            <a:r>
              <a:rPr lang="sr-Cyrl-RS" altLang="en-US" dirty="0"/>
              <a:t>Пример функције са подразумеваним вредностима параметара</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099" t="5646" r="11280" b="64865"/>
          <a:stretch/>
        </p:blipFill>
        <p:spPr bwMode="auto">
          <a:xfrm>
            <a:off x="467544" y="4509120"/>
            <a:ext cx="8244377" cy="183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30220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Променљива декларисана </a:t>
            </a:r>
            <a:r>
              <a:rPr lang="sr-Cyrl-RS" altLang="en-US" dirty="0" smtClean="0"/>
              <a:t>унутар </a:t>
            </a:r>
            <a:r>
              <a:rPr lang="ru-RU" altLang="en-US" dirty="0" smtClean="0"/>
              <a:t>функције има свој </a:t>
            </a:r>
            <a:r>
              <a:rPr lang="ru-RU" altLang="en-US" dirty="0"/>
              <a:t>локални </a:t>
            </a:r>
            <a:r>
              <a:rPr lang="ru-RU" altLang="en-US" dirty="0" smtClean="0"/>
              <a:t>опсег важења – тело функције у ком је декларисана</a:t>
            </a:r>
          </a:p>
          <a:p>
            <a:pPr marL="514350" indent="-457200" eaLnBrk="1" hangingPunct="1"/>
            <a:r>
              <a:rPr lang="ru-RU" altLang="en-US" dirty="0" smtClean="0"/>
              <a:t>Променљива декларисана у оквиру скрипте (ван свих функција) има свој опсег </a:t>
            </a:r>
            <a:r>
              <a:rPr lang="ru-RU" altLang="en-US" dirty="0"/>
              <a:t>глобални </a:t>
            </a:r>
            <a:r>
              <a:rPr lang="ru-RU" altLang="en-US" dirty="0" smtClean="0"/>
              <a:t>важења  </a:t>
            </a:r>
          </a:p>
          <a:p>
            <a:pPr marL="514350" indent="-457200" eaLnBrk="1" hangingPunct="1"/>
            <a:r>
              <a:rPr lang="ru-RU" altLang="en-US" dirty="0" smtClean="0"/>
              <a:t> Променљива са глобалним опсегом важења се не може дитектно користити унутар функције</a:t>
            </a:r>
          </a:p>
          <a:p>
            <a:pPr marL="514350" indent="-457200" eaLnBrk="1" hangingPunct="1"/>
            <a:r>
              <a:rPr lang="ru-RU" altLang="en-US" dirty="0" smtClean="0"/>
              <a:t>Пример покушаја директног коришћења променљиве са глобалним опсегом важења у функцији</a:t>
            </a:r>
          </a:p>
          <a:p>
            <a:pPr marL="514350" indent="-457200" eaLnBrk="1" hangingPunct="1"/>
            <a:endParaRPr lang="ru-RU" altLang="en-US" dirty="0" smtClean="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0854" t="5596" r="15702" b="66365"/>
          <a:stretch/>
        </p:blipFill>
        <p:spPr bwMode="auto">
          <a:xfrm>
            <a:off x="827584" y="4528265"/>
            <a:ext cx="7735281" cy="17484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2398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Пример покушаја коришћења </a:t>
            </a:r>
            <a:r>
              <a:rPr lang="ru-RU" altLang="en-US" dirty="0"/>
              <a:t>променљиве са </a:t>
            </a:r>
            <a:r>
              <a:rPr lang="ru-RU" altLang="en-US" dirty="0" smtClean="0"/>
              <a:t>локалним </a:t>
            </a:r>
            <a:r>
              <a:rPr lang="ru-RU" altLang="en-US" dirty="0"/>
              <a:t>опсегом важења </a:t>
            </a:r>
            <a:r>
              <a:rPr lang="ru-RU" altLang="en-US" dirty="0" smtClean="0"/>
              <a:t>ван функције</a:t>
            </a:r>
          </a:p>
          <a:p>
            <a:pPr marL="514350" indent="-457200" eaLnBrk="1" hangingPunct="1"/>
            <a:endParaRPr lang="ru-RU" altLang="en-US" dirty="0"/>
          </a:p>
          <a:p>
            <a:pPr marL="514350" indent="-457200" eaLnBrk="1" hangingPunct="1"/>
            <a:endParaRPr lang="ru-RU" altLang="en-US" dirty="0" smtClean="0"/>
          </a:p>
          <a:p>
            <a:pPr marL="514350" indent="-457200" eaLnBrk="1" hangingPunct="1"/>
            <a:endParaRPr lang="ru-RU" altLang="en-US" dirty="0"/>
          </a:p>
          <a:p>
            <a:pPr marL="514350" indent="-457200" eaLnBrk="1" hangingPunct="1"/>
            <a:endParaRPr lang="ru-RU" altLang="en-US" dirty="0" smtClean="0"/>
          </a:p>
          <a:p>
            <a:pPr marL="514350" indent="-457200" eaLnBrk="1" hangingPunct="1"/>
            <a:endParaRPr lang="ru-RU" altLang="en-US" dirty="0"/>
          </a:p>
          <a:p>
            <a:pPr marL="514350" indent="-457200" eaLnBrk="1" hangingPunct="1"/>
            <a:endParaRPr lang="ru-RU" altLang="en-US" dirty="0"/>
          </a:p>
          <a:p>
            <a:pPr marL="514350" indent="-457200" eaLnBrk="1" hangingPunct="1"/>
            <a:endParaRPr lang="ru-RU" altLang="en-US" dirty="0" smtClean="0"/>
          </a:p>
          <a:p>
            <a:pPr marL="57150" indent="0" eaLnBrk="1" hangingPunct="1">
              <a:buNone/>
            </a:pPr>
            <a:r>
              <a:rPr lang="ru-RU" altLang="en-US" dirty="0" smtClean="0"/>
              <a:t> </a:t>
            </a:r>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769" t="5323" r="12029" b="68089"/>
          <a:stretch/>
        </p:blipFill>
        <p:spPr bwMode="auto">
          <a:xfrm>
            <a:off x="468592" y="2275077"/>
            <a:ext cx="8193088" cy="165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7238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Ако треба обезбедити успешно коришћење променљив</a:t>
            </a:r>
            <a:r>
              <a:rPr lang="en-US" altLang="en-US" dirty="0" smtClean="0"/>
              <a:t>e</a:t>
            </a:r>
            <a:r>
              <a:rPr lang="ru-RU" altLang="en-US" dirty="0" smtClean="0"/>
              <a:t> са глобалним опсегом важења у некој функцији, то се може постићи коришћењем </a:t>
            </a:r>
            <a:r>
              <a:rPr lang="ru-RU" altLang="en-US" dirty="0"/>
              <a:t>кључне речи </a:t>
            </a:r>
            <a:r>
              <a:rPr lang="ru-RU" altLang="en-US" dirty="0">
                <a:solidFill>
                  <a:srgbClr val="FFFF00"/>
                </a:solidFill>
              </a:rPr>
              <a:t>global</a:t>
            </a:r>
            <a:r>
              <a:rPr lang="ru-RU" altLang="en-US" dirty="0"/>
              <a:t>:</a:t>
            </a:r>
          </a:p>
          <a:p>
            <a:pPr marL="57150" indent="0" eaLnBrk="1" hangingPunct="1">
              <a:buNone/>
            </a:pPr>
            <a:r>
              <a:rPr lang="ru-RU" altLang="en-US" sz="2000" dirty="0"/>
              <a:t> </a:t>
            </a:r>
            <a:r>
              <a:rPr lang="ru-RU" altLang="en-US" sz="2000" dirty="0" smtClean="0"/>
              <a:t>      </a:t>
            </a:r>
            <a:endParaRPr lang="en-US" altLang="en-US" sz="2000" dirty="0" smtClean="0"/>
          </a:p>
          <a:p>
            <a:pPr marL="57150" indent="0" eaLnBrk="1" hangingPunct="1">
              <a:buNone/>
            </a:pPr>
            <a:r>
              <a:rPr lang="en-US" altLang="en-US" sz="2000" dirty="0">
                <a:solidFill>
                  <a:srgbClr val="C00000"/>
                </a:solidFill>
              </a:rPr>
              <a:t> </a:t>
            </a:r>
            <a:r>
              <a:rPr lang="en-US" altLang="en-US" sz="2000" dirty="0" smtClean="0">
                <a:solidFill>
                  <a:srgbClr val="C00000"/>
                </a:solidFill>
              </a:rPr>
              <a:t>      </a:t>
            </a:r>
            <a:r>
              <a:rPr lang="ru-RU" altLang="en-US" sz="2000" dirty="0" smtClean="0">
                <a:solidFill>
                  <a:srgbClr val="FFFF00"/>
                </a:solidFill>
              </a:rPr>
              <a:t>global </a:t>
            </a:r>
            <a:r>
              <a:rPr lang="ru-RU" altLang="en-US" sz="2000" dirty="0" smtClean="0">
                <a:solidFill>
                  <a:srgbClr val="FFCC66"/>
                </a:solidFill>
              </a:rPr>
              <a:t>$</a:t>
            </a:r>
            <a:r>
              <a:rPr lang="en-US" altLang="en-US" sz="2000" dirty="0" err="1" smtClean="0">
                <a:solidFill>
                  <a:srgbClr val="FFCC66"/>
                </a:solidFill>
              </a:rPr>
              <a:t>ime_promenljive</a:t>
            </a:r>
            <a:r>
              <a:rPr lang="ru-RU" altLang="en-US" sz="2000" dirty="0" smtClean="0">
                <a:solidFill>
                  <a:srgbClr val="FFCC66"/>
                </a:solidFill>
              </a:rPr>
              <a:t> </a:t>
            </a:r>
            <a:r>
              <a:rPr lang="ru-RU" altLang="en-US" sz="2000" dirty="0">
                <a:solidFill>
                  <a:srgbClr val="00B050"/>
                </a:solidFill>
              </a:rPr>
              <a:t>[</a:t>
            </a:r>
            <a:r>
              <a:rPr lang="ru-RU" altLang="en-US" sz="2000" dirty="0"/>
              <a:t>, </a:t>
            </a:r>
            <a:r>
              <a:rPr lang="ru-RU" altLang="en-US" sz="2000" dirty="0">
                <a:solidFill>
                  <a:srgbClr val="FFCC66"/>
                </a:solidFill>
              </a:rPr>
              <a:t>$</a:t>
            </a:r>
            <a:r>
              <a:rPr lang="en-US" altLang="en-US" sz="2000" dirty="0" err="1">
                <a:solidFill>
                  <a:srgbClr val="FFCC66"/>
                </a:solidFill>
              </a:rPr>
              <a:t>ime_promenljive</a:t>
            </a:r>
            <a:r>
              <a:rPr lang="ru-RU" altLang="en-US" sz="2000" dirty="0">
                <a:solidFill>
                  <a:srgbClr val="FFCC66"/>
                </a:solidFill>
              </a:rPr>
              <a:t> </a:t>
            </a:r>
            <a:r>
              <a:rPr lang="ru-RU" altLang="en-US" sz="2000" dirty="0" smtClean="0">
                <a:solidFill>
                  <a:srgbClr val="00B050"/>
                </a:solidFill>
              </a:rPr>
              <a:t>...]</a:t>
            </a:r>
            <a:r>
              <a:rPr lang="ru-RU" altLang="en-US" sz="2000" dirty="0" smtClean="0"/>
              <a:t>;</a:t>
            </a:r>
            <a:endParaRPr lang="ru-RU" altLang="en-US" dirty="0" smtClean="0"/>
          </a:p>
          <a:p>
            <a:pPr marL="514350" indent="-457200" eaLnBrk="1" hangingPunct="1"/>
            <a:endParaRPr lang="en-US" altLang="en-US" dirty="0" smtClean="0"/>
          </a:p>
          <a:p>
            <a:pPr marL="514350" indent="-457200" eaLnBrk="1" hangingPunct="1"/>
            <a:r>
              <a:rPr lang="ru-RU" altLang="en-US" dirty="0" smtClean="0"/>
              <a:t>Пример успешног </a:t>
            </a:r>
            <a:r>
              <a:rPr lang="ru-RU" altLang="en-US" dirty="0"/>
              <a:t>коришћења променљиве са глобалним опсегом важења </a:t>
            </a:r>
            <a:r>
              <a:rPr lang="ru-RU" altLang="en-US" dirty="0" smtClean="0"/>
              <a:t>у функцији</a:t>
            </a:r>
            <a:endParaRPr lang="ru-RU" altLang="en-US" dirty="0"/>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21" t="5646" r="11597" b="66476"/>
          <a:stretch/>
        </p:blipFill>
        <p:spPr bwMode="auto">
          <a:xfrm>
            <a:off x="395536" y="4509120"/>
            <a:ext cx="8276191" cy="1738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40346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(4)</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Ако треба обезбедити успешно коришћење променљив</a:t>
            </a:r>
            <a:r>
              <a:rPr lang="en-US" altLang="en-US" dirty="0" smtClean="0"/>
              <a:t>e</a:t>
            </a:r>
            <a:r>
              <a:rPr lang="ru-RU" altLang="en-US" dirty="0" smtClean="0"/>
              <a:t> са глобалним опсегом важења у некој функцији, то се може </a:t>
            </a:r>
            <a:r>
              <a:rPr lang="ru-RU" altLang="en-US" dirty="0"/>
              <a:t>постићи коришћењем асоцијативног низа </a:t>
            </a:r>
            <a:r>
              <a:rPr lang="ru-RU" altLang="en-US" dirty="0">
                <a:solidFill>
                  <a:srgbClr val="FFCC66"/>
                </a:solidFill>
              </a:rPr>
              <a:t>$</a:t>
            </a:r>
            <a:r>
              <a:rPr lang="ru-RU" altLang="en-US" dirty="0" smtClean="0">
                <a:solidFill>
                  <a:srgbClr val="FFCC66"/>
                </a:solidFill>
              </a:rPr>
              <a:t>GLOBALS </a:t>
            </a:r>
          </a:p>
          <a:p>
            <a:pPr marL="914400" lvl="1" indent="-457200" eaLnBrk="1" hangingPunct="1"/>
            <a:r>
              <a:rPr lang="ru-RU" altLang="en-US" dirty="0" smtClean="0"/>
              <a:t>Асоцијативни низ </a:t>
            </a:r>
            <a:r>
              <a:rPr lang="ru-RU" altLang="en-US" dirty="0">
                <a:solidFill>
                  <a:srgbClr val="FFCC66"/>
                </a:solidFill>
              </a:rPr>
              <a:t>$</a:t>
            </a:r>
            <a:r>
              <a:rPr lang="en-US" altLang="en-US" dirty="0">
                <a:solidFill>
                  <a:srgbClr val="FFCC66"/>
                </a:solidFill>
              </a:rPr>
              <a:t>GLOBALS</a:t>
            </a:r>
            <a:r>
              <a:rPr lang="ru-RU" altLang="en-US" dirty="0" smtClean="0">
                <a:solidFill>
                  <a:srgbClr val="FFCC66"/>
                </a:solidFill>
              </a:rPr>
              <a:t> </a:t>
            </a:r>
            <a:r>
              <a:rPr lang="ru-RU" altLang="en-US" dirty="0"/>
              <a:t>је </a:t>
            </a:r>
            <a:r>
              <a:rPr lang="ru-RU" altLang="en-US" dirty="0" smtClean="0"/>
              <a:t>расположив </a:t>
            </a:r>
            <a:r>
              <a:rPr lang="ru-RU" altLang="en-US" dirty="0"/>
              <a:t>увек и свуда, у било ком окружењу, због чега се назива </a:t>
            </a:r>
            <a:r>
              <a:rPr lang="ru-RU" altLang="en-US" dirty="0" smtClean="0"/>
              <a:t>супер-глобалним</a:t>
            </a:r>
          </a:p>
          <a:p>
            <a:pPr marL="914400" lvl="1" indent="-457200" eaLnBrk="1" hangingPunct="1"/>
            <a:r>
              <a:rPr lang="ru-RU" altLang="en-US" dirty="0" smtClean="0"/>
              <a:t>Елементе </a:t>
            </a:r>
            <a:r>
              <a:rPr lang="ru-RU" altLang="en-US" dirty="0"/>
              <a:t>овог низа чине вредности, док индексе низа чине имена </a:t>
            </a:r>
            <a:r>
              <a:rPr lang="ru-RU" altLang="en-US" dirty="0" smtClean="0"/>
              <a:t>супер-глобалних променљивих</a:t>
            </a:r>
          </a:p>
          <a:p>
            <a:pPr marL="514350" indent="-457200" eaLnBrk="1" hangingPunct="1"/>
            <a:r>
              <a:rPr lang="ru-RU" altLang="en-US" dirty="0"/>
              <a:t>Пример </a:t>
            </a:r>
            <a:r>
              <a:rPr lang="ru-RU" altLang="en-US" dirty="0" smtClean="0"/>
              <a:t>коришћења супер-глобалне променљиве у </a:t>
            </a:r>
            <a:r>
              <a:rPr lang="ru-RU" altLang="en-US" dirty="0"/>
              <a:t>функцији</a:t>
            </a:r>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522" t="5323" r="13092" b="67122"/>
          <a:stretch/>
        </p:blipFill>
        <p:spPr bwMode="auto">
          <a:xfrm>
            <a:off x="557762" y="4653136"/>
            <a:ext cx="8093869" cy="1718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3136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(5)</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a:t>Локалне променљиве </a:t>
            </a:r>
            <a:r>
              <a:rPr lang="ru-RU" altLang="en-US" dirty="0" smtClean="0"/>
              <a:t>функције </a:t>
            </a:r>
            <a:r>
              <a:rPr lang="ru-RU" altLang="en-US" dirty="0"/>
              <a:t>између различитих позива </a:t>
            </a:r>
            <a:r>
              <a:rPr lang="ru-RU" altLang="en-US" dirty="0" smtClean="0"/>
              <a:t>губе </a:t>
            </a:r>
            <a:r>
              <a:rPr lang="ru-RU" altLang="en-US" dirty="0"/>
              <a:t>своје </a:t>
            </a:r>
            <a:r>
              <a:rPr lang="ru-RU" altLang="en-US" dirty="0" smtClean="0"/>
              <a:t>вредности, па се локалним променљивима поново додељују вредности приликом </a:t>
            </a:r>
            <a:r>
              <a:rPr lang="ru-RU" altLang="en-US" dirty="0"/>
              <a:t>сваког </a:t>
            </a:r>
            <a:r>
              <a:rPr lang="ru-RU" altLang="en-US" dirty="0" smtClean="0"/>
              <a:t>извршавања функције</a:t>
            </a:r>
          </a:p>
          <a:p>
            <a:pPr marL="514350" indent="-457200" eaLnBrk="1" hangingPunct="1"/>
            <a:r>
              <a:rPr lang="ru-RU" altLang="en-US" dirty="0" smtClean="0"/>
              <a:t>Постоји </a:t>
            </a:r>
            <a:r>
              <a:rPr lang="ru-RU" altLang="en-US" dirty="0"/>
              <a:t>могућност да се вредности </a:t>
            </a:r>
            <a:r>
              <a:rPr lang="ru-RU" altLang="en-US" dirty="0" smtClean="0"/>
              <a:t>локланих променљивих функције </a:t>
            </a:r>
            <a:r>
              <a:rPr lang="ru-RU" altLang="en-US" dirty="0"/>
              <a:t>из претходног позива </a:t>
            </a:r>
            <a:r>
              <a:rPr lang="ru-RU" altLang="en-US" dirty="0" smtClean="0"/>
              <a:t>сачувају - </a:t>
            </a:r>
            <a:r>
              <a:rPr lang="ru-RU" altLang="en-US" dirty="0"/>
              <a:t>тако што се променљиве унутар функције декларишу као </a:t>
            </a:r>
            <a:r>
              <a:rPr lang="ru-RU" altLang="en-US" dirty="0" smtClean="0"/>
              <a:t>статичке</a:t>
            </a:r>
          </a:p>
          <a:p>
            <a:pPr marL="514350" indent="-457200" eaLnBrk="1" hangingPunct="1"/>
            <a:r>
              <a:rPr lang="ru-RU" altLang="en-US" dirty="0" smtClean="0"/>
              <a:t>Декларисање статичке променљиве се реализује помоћу </a:t>
            </a:r>
            <a:r>
              <a:rPr lang="ru-RU" altLang="en-US" dirty="0"/>
              <a:t>кључне речи </a:t>
            </a:r>
            <a:r>
              <a:rPr lang="ru-RU" altLang="en-US" dirty="0" smtClean="0">
                <a:solidFill>
                  <a:srgbClr val="FFFF00"/>
                </a:solidFill>
              </a:rPr>
              <a:t>static</a:t>
            </a:r>
            <a:r>
              <a:rPr lang="ru-RU" altLang="en-US" dirty="0">
                <a:solidFill>
                  <a:srgbClr val="FFFF00"/>
                </a:solidFill>
              </a:rPr>
              <a:t> </a:t>
            </a:r>
          </a:p>
          <a:p>
            <a:pPr marL="514350" indent="-457200" eaLnBrk="1" hangingPunct="1"/>
            <a:r>
              <a:rPr lang="ru-RU" altLang="en-US" dirty="0" smtClean="0"/>
              <a:t>Приликом декларисања статичке променљиве, тој променљивој се може и доделити почетна вредност</a:t>
            </a:r>
            <a:endParaRPr lang="ru-RU" altLang="en-US" dirty="0"/>
          </a:p>
          <a:p>
            <a:pPr marL="57150" indent="0" eaLnBrk="1" hangingPunct="1">
              <a:buNone/>
            </a:pPr>
            <a:r>
              <a:rPr lang="ru-RU" altLang="en-US" dirty="0" smtClean="0"/>
              <a:t>      </a:t>
            </a:r>
            <a:r>
              <a:rPr lang="ru-RU" altLang="en-US" dirty="0" smtClean="0">
                <a:solidFill>
                  <a:srgbClr val="FFFF00"/>
                </a:solidFill>
              </a:rPr>
              <a:t>static </a:t>
            </a:r>
            <a:r>
              <a:rPr lang="ru-RU" altLang="en-US" dirty="0" smtClean="0">
                <a:solidFill>
                  <a:srgbClr val="FFCC66"/>
                </a:solidFill>
              </a:rPr>
              <a:t>$</a:t>
            </a:r>
            <a:r>
              <a:rPr lang="en-US" altLang="en-US" dirty="0" err="1" smtClean="0">
                <a:solidFill>
                  <a:srgbClr val="FFCC66"/>
                </a:solidFill>
              </a:rPr>
              <a:t>ime_promenljive</a:t>
            </a:r>
            <a:r>
              <a:rPr lang="ru-RU" altLang="en-US" dirty="0" smtClean="0">
                <a:solidFill>
                  <a:srgbClr val="FFCC66"/>
                </a:solidFill>
              </a:rPr>
              <a:t> </a:t>
            </a:r>
            <a:r>
              <a:rPr lang="ru-RU" altLang="en-US" dirty="0">
                <a:solidFill>
                  <a:srgbClr val="00B050"/>
                </a:solidFill>
              </a:rPr>
              <a:t>[</a:t>
            </a:r>
            <a:r>
              <a:rPr lang="ru-RU" altLang="en-US" dirty="0"/>
              <a:t>= </a:t>
            </a:r>
            <a:r>
              <a:rPr lang="en-US" altLang="en-US" dirty="0" err="1" smtClean="0">
                <a:solidFill>
                  <a:srgbClr val="FFCC66"/>
                </a:solidFill>
              </a:rPr>
              <a:t>izraz</a:t>
            </a:r>
            <a:r>
              <a:rPr lang="ru-RU" altLang="en-US" dirty="0" smtClean="0">
                <a:solidFill>
                  <a:srgbClr val="00B050"/>
                </a:solidFill>
              </a:rPr>
              <a:t>]</a:t>
            </a:r>
            <a:r>
              <a:rPr lang="ru-RU" altLang="en-US" dirty="0" smtClean="0"/>
              <a:t>;</a:t>
            </a:r>
            <a:endParaRPr lang="ru-RU" altLang="en-US" dirty="0"/>
          </a:p>
          <a:p>
            <a:pPr marL="514350" indent="-457200" eaLnBrk="1" hangingPunct="1"/>
            <a:r>
              <a:rPr lang="ru-RU" altLang="en-US" dirty="0"/>
              <a:t>Почетна вредност </a:t>
            </a:r>
            <a:r>
              <a:rPr lang="sr-Cyrl-RS" altLang="en-US" dirty="0" smtClean="0"/>
              <a:t>ће статичкој променљивој</a:t>
            </a:r>
            <a:r>
              <a:rPr lang="ru-RU" altLang="en-US" dirty="0" smtClean="0"/>
              <a:t> </a:t>
            </a:r>
            <a:r>
              <a:rPr lang="ru-RU" altLang="en-US" dirty="0"/>
              <a:t>бити додељена само при првом позиву </a:t>
            </a:r>
            <a:r>
              <a:rPr lang="ru-RU" altLang="en-US" dirty="0" smtClean="0"/>
              <a:t>функције у којој је та променљива декларисана</a:t>
            </a:r>
            <a:endParaRPr lang="en-US" altLang="en-US" dirty="0" smtClean="0"/>
          </a:p>
          <a:p>
            <a:pPr marL="914400" lvl="1" indent="-457200" eaLnBrk="1" hangingPunct="1">
              <a:buFont typeface="+mj-lt"/>
              <a:buAutoNum type="arabicPeriod"/>
            </a:pPr>
            <a:endParaRPr lang="ru-RU" altLang="en-US" dirty="0" smtClean="0"/>
          </a:p>
          <a:p>
            <a:pPr lvl="1" eaLnBrk="1" hangingPunct="1"/>
            <a:endParaRPr lang="ru-RU" altLang="en-US" dirty="0"/>
          </a:p>
        </p:txBody>
      </p:sp>
    </p:spTree>
    <p:extLst>
      <p:ext uri="{BB962C8B-B14F-4D97-AF65-F5344CB8AC3E}">
        <p14:creationId xmlns:p14="http://schemas.microsoft.com/office/powerpoint/2010/main" val="26986832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algn="just" eaLnBrk="1" hangingPunct="1"/>
            <a:r>
              <a:rPr lang="sr-Cyrl-RS" altLang="en-US" sz="3200" dirty="0" smtClean="0">
                <a:solidFill>
                  <a:srgbClr val="FFFFFF"/>
                </a:solidFill>
              </a:rPr>
              <a:t>Функције и опсези важења (6)</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14350" indent="-457200" eaLnBrk="1" hangingPunct="1"/>
            <a:r>
              <a:rPr lang="ru-RU" altLang="en-US" dirty="0" smtClean="0"/>
              <a:t>Пример коришћења статичке променљиве у </a:t>
            </a:r>
            <a:r>
              <a:rPr lang="ru-RU" altLang="en-US" dirty="0"/>
              <a:t>функцији</a:t>
            </a:r>
          </a:p>
          <a:p>
            <a:pPr marL="514350" indent="-457200" eaLnBrk="1" hangingPunct="1"/>
            <a:endParaRPr lang="ru-RU" altLang="en-US" dirty="0"/>
          </a:p>
          <a:p>
            <a:pPr marL="914400" lvl="1" indent="-457200" eaLnBrk="1" hangingPunct="1">
              <a:buFont typeface="+mj-lt"/>
              <a:buAutoNum type="arabicPeriod"/>
            </a:pPr>
            <a:endParaRPr lang="ru-RU" altLang="en-US" dirty="0" smtClean="0"/>
          </a:p>
          <a:p>
            <a:pPr lvl="1" eaLnBrk="1" hangingPunct="1"/>
            <a:endParaRPr lang="ru-RU" altLang="en-US" dirty="0"/>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62" t="5328" r="11173" b="61316"/>
          <a:stretch/>
        </p:blipFill>
        <p:spPr bwMode="auto">
          <a:xfrm>
            <a:off x="395536" y="2064936"/>
            <a:ext cx="8286240" cy="2080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583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(2)</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marL="57150" indent="-457200" eaLnBrk="1" hangingPunct="1">
              <a:buFont typeface="+mj-lt"/>
              <a:buAutoNum type="arabicPeriod" startAt="3"/>
            </a:pPr>
            <a:r>
              <a:rPr lang="en-US" altLang="en-US" dirty="0" smtClean="0"/>
              <a:t>PHP </a:t>
            </a:r>
            <a:r>
              <a:rPr lang="sr-Cyrl-RS" altLang="en-US" dirty="0" smtClean="0"/>
              <a:t>наредбе ће бити описане у наставку текста</a:t>
            </a:r>
            <a:endParaRPr lang="en-US" altLang="en-US" dirty="0" smtClean="0"/>
          </a:p>
          <a:p>
            <a:pPr marL="57150" indent="-457200" eaLnBrk="1" hangingPunct="1">
              <a:buFont typeface="+mj-lt"/>
              <a:buAutoNum type="arabicPeriod" startAt="3"/>
            </a:pPr>
            <a:r>
              <a:rPr lang="ru-RU" altLang="en-US" dirty="0" smtClean="0"/>
              <a:t>Под белинама </a:t>
            </a:r>
            <a:r>
              <a:rPr lang="ru-RU" altLang="en-US" dirty="0"/>
              <a:t>се подразумевају знакови за раздвајање, као што су ознаке за повратак на почетак реда, размаци и </a:t>
            </a:r>
            <a:r>
              <a:rPr lang="ru-RU" altLang="en-US" dirty="0" smtClean="0"/>
              <a:t>табулатори</a:t>
            </a:r>
            <a:endParaRPr lang="en-US" altLang="en-US" dirty="0" smtClean="0"/>
          </a:p>
          <a:p>
            <a:pPr marL="457200" lvl="1" indent="-457200" eaLnBrk="1" hangingPunct="1"/>
            <a:r>
              <a:rPr lang="ru-RU" altLang="en-US" dirty="0" smtClean="0"/>
              <a:t>Интерпретатори </a:t>
            </a:r>
            <a:r>
              <a:rPr lang="ru-RU" altLang="en-US" dirty="0"/>
              <a:t>за HTML код и PHP </a:t>
            </a:r>
            <a:r>
              <a:rPr lang="ru-RU" altLang="en-US" dirty="0" smtClean="0"/>
              <a:t>занемарују </a:t>
            </a:r>
            <a:r>
              <a:rPr lang="ru-RU" altLang="en-US" dirty="0"/>
              <a:t>ове </a:t>
            </a:r>
            <a:r>
              <a:rPr lang="ru-RU" altLang="en-US" dirty="0" smtClean="0"/>
              <a:t>знакове</a:t>
            </a:r>
            <a:endParaRPr lang="ru-RU" altLang="en-US" dirty="0"/>
          </a:p>
          <a:p>
            <a:pPr marL="457200" indent="-457200" eaLnBrk="1" hangingPunct="1">
              <a:buFont typeface="+mj-lt"/>
              <a:buAutoNum type="arabicPeriod" startAt="3"/>
            </a:pPr>
            <a:r>
              <a:rPr lang="en-US" altLang="en-US" dirty="0"/>
              <a:t>PHP </a:t>
            </a:r>
            <a:r>
              <a:rPr lang="sr-Cyrl-RS" altLang="en-US" dirty="0" smtClean="0"/>
              <a:t>коментари </a:t>
            </a:r>
            <a:r>
              <a:rPr lang="sr-Cyrl-RS" altLang="en-US" dirty="0"/>
              <a:t>ће бити </a:t>
            </a:r>
            <a:r>
              <a:rPr lang="sr-Cyrl-RS" altLang="en-US" dirty="0" smtClean="0"/>
              <a:t>описани </a:t>
            </a:r>
            <a:r>
              <a:rPr lang="sr-Cyrl-RS" altLang="en-US" dirty="0"/>
              <a:t>у наставку </a:t>
            </a:r>
            <a:r>
              <a:rPr lang="sr-Cyrl-RS" altLang="en-US" dirty="0" smtClean="0"/>
              <a:t>текста</a:t>
            </a:r>
            <a:endParaRPr lang="en-US" altLang="en-US" dirty="0" smtClean="0"/>
          </a:p>
          <a:p>
            <a:pPr marL="457200" indent="-457200" eaLnBrk="1" hangingPunct="1">
              <a:buFont typeface="+mj-lt"/>
              <a:buAutoNum type="arabicPeriod" startAt="3"/>
            </a:pPr>
            <a:endParaRPr lang="en-US" altLang="en-US" dirty="0"/>
          </a:p>
          <a:p>
            <a:pPr eaLnBrk="1" hangingPunct="1"/>
            <a:r>
              <a:rPr lang="ru-RU" altLang="en-US" dirty="0"/>
              <a:t>У </a:t>
            </a:r>
            <a:r>
              <a:rPr lang="sr-Cyrl-RS" altLang="en-US" dirty="0" smtClean="0"/>
              <a:t>опису структуре </a:t>
            </a:r>
            <a:r>
              <a:rPr lang="en-US" altLang="en-US" dirty="0" smtClean="0"/>
              <a:t>PHP </a:t>
            </a:r>
            <a:r>
              <a:rPr lang="sr-Cyrl-RS" altLang="en-US" dirty="0" smtClean="0"/>
              <a:t>програма </a:t>
            </a:r>
            <a:r>
              <a:rPr lang="ru-RU" altLang="en-US" dirty="0" smtClean="0"/>
              <a:t>користиће </a:t>
            </a:r>
            <a:r>
              <a:rPr lang="ru-RU" altLang="en-US" dirty="0"/>
              <a:t>се следећи мета-симболи:</a:t>
            </a:r>
          </a:p>
          <a:p>
            <a:pPr lvl="1" eaLnBrk="1" hangingPunct="1"/>
            <a:r>
              <a:rPr lang="ru-RU" altLang="en-US" dirty="0" smtClean="0">
                <a:solidFill>
                  <a:srgbClr val="00B050"/>
                </a:solidFill>
              </a:rPr>
              <a:t>[</a:t>
            </a:r>
            <a:r>
              <a:rPr lang="ru-RU" altLang="en-US" dirty="0" smtClean="0">
                <a:solidFill>
                  <a:srgbClr val="FFCC66"/>
                </a:solidFill>
              </a:rPr>
              <a:t>а</a:t>
            </a:r>
            <a:r>
              <a:rPr lang="ru-RU" altLang="en-US" dirty="0" smtClean="0">
                <a:solidFill>
                  <a:srgbClr val="00B050"/>
                </a:solidFill>
              </a:rPr>
              <a:t>]</a:t>
            </a:r>
            <a:r>
              <a:rPr lang="ru-RU" altLang="en-US" dirty="0" smtClean="0"/>
              <a:t> </a:t>
            </a:r>
            <a:r>
              <a:rPr lang="ru-RU" altLang="en-US" dirty="0"/>
              <a:t>- </a:t>
            </a:r>
            <a:r>
              <a:rPr lang="ru-RU" altLang="en-US" dirty="0" smtClean="0"/>
              <a:t>означава </a:t>
            </a:r>
            <a:r>
              <a:rPr lang="ru-RU" altLang="en-US" dirty="0"/>
              <a:t>да се елеменат </a:t>
            </a:r>
            <a:r>
              <a:rPr lang="ru-RU" altLang="en-US" dirty="0">
                <a:solidFill>
                  <a:srgbClr val="FFCC66"/>
                </a:solidFill>
              </a:rPr>
              <a:t>а</a:t>
            </a:r>
            <a:r>
              <a:rPr lang="ru-RU" altLang="en-US" dirty="0" smtClean="0">
                <a:solidFill>
                  <a:srgbClr val="FFCC66"/>
                </a:solidFill>
              </a:rPr>
              <a:t> </a:t>
            </a:r>
            <a:r>
              <a:rPr lang="ru-RU" altLang="en-US" dirty="0"/>
              <a:t>може али не мора јавити у </a:t>
            </a:r>
            <a:r>
              <a:rPr lang="ru-RU" altLang="en-US" dirty="0" smtClean="0"/>
              <a:t>конструкцији</a:t>
            </a:r>
            <a:endParaRPr lang="ru-RU" altLang="en-US" dirty="0"/>
          </a:p>
          <a:p>
            <a:pPr lvl="1" eaLnBrk="1" hangingPunct="1"/>
            <a:r>
              <a:rPr lang="ru-RU" altLang="en-US" dirty="0" smtClean="0">
                <a:solidFill>
                  <a:srgbClr val="00B050"/>
                </a:solidFill>
              </a:rPr>
              <a:t>[</a:t>
            </a:r>
            <a:r>
              <a:rPr lang="ru-RU" altLang="en-US" dirty="0" smtClean="0">
                <a:solidFill>
                  <a:srgbClr val="FFCC66"/>
                </a:solidFill>
              </a:rPr>
              <a:t>а</a:t>
            </a:r>
            <a:r>
              <a:rPr lang="ru-RU" altLang="en-US" dirty="0" smtClean="0">
                <a:solidFill>
                  <a:srgbClr val="00B050"/>
                </a:solidFill>
              </a:rPr>
              <a:t>…] </a:t>
            </a:r>
            <a:r>
              <a:rPr lang="ru-RU" altLang="en-US" dirty="0"/>
              <a:t>- </a:t>
            </a:r>
            <a:r>
              <a:rPr lang="ru-RU" altLang="en-US" dirty="0" smtClean="0"/>
              <a:t>означава </a:t>
            </a:r>
            <a:r>
              <a:rPr lang="ru-RU" altLang="en-US" dirty="0"/>
              <a:t>да се елеменат </a:t>
            </a:r>
            <a:r>
              <a:rPr lang="ru-RU" altLang="en-US" dirty="0" smtClean="0">
                <a:solidFill>
                  <a:srgbClr val="FFCC66"/>
                </a:solidFill>
              </a:rPr>
              <a:t>а</a:t>
            </a:r>
            <a:r>
              <a:rPr lang="ru-RU" altLang="en-US" dirty="0" smtClean="0">
                <a:solidFill>
                  <a:schemeClr val="accent1">
                    <a:lumMod val="25000"/>
                  </a:schemeClr>
                </a:solidFill>
              </a:rPr>
              <a:t> </a:t>
            </a:r>
            <a:r>
              <a:rPr lang="ru-RU" altLang="en-US" dirty="0" smtClean="0"/>
              <a:t>не </a:t>
            </a:r>
            <a:r>
              <a:rPr lang="ru-RU" altLang="en-US" dirty="0"/>
              <a:t>мора јавити, али и да се може поновити једном или више пута</a:t>
            </a:r>
          </a:p>
          <a:p>
            <a:pPr lvl="1" eaLnBrk="1" hangingPunct="1"/>
            <a:r>
              <a:rPr lang="ru-RU" altLang="en-US" dirty="0">
                <a:solidFill>
                  <a:srgbClr val="FFCC66"/>
                </a:solidFill>
              </a:rPr>
              <a:t>а</a:t>
            </a:r>
            <a:r>
              <a:rPr lang="ru-RU" altLang="en-US" dirty="0">
                <a:solidFill>
                  <a:schemeClr val="accent1">
                    <a:lumMod val="25000"/>
                  </a:schemeClr>
                </a:solidFill>
              </a:rPr>
              <a:t> </a:t>
            </a:r>
            <a:r>
              <a:rPr lang="ru-RU" altLang="en-US" dirty="0" smtClean="0">
                <a:solidFill>
                  <a:srgbClr val="00B050"/>
                </a:solidFill>
              </a:rPr>
              <a:t>|</a:t>
            </a:r>
            <a:r>
              <a:rPr lang="ru-RU" altLang="en-US" dirty="0" smtClean="0"/>
              <a:t> </a:t>
            </a:r>
            <a:r>
              <a:rPr lang="en-US" altLang="en-US" dirty="0" smtClean="0">
                <a:solidFill>
                  <a:srgbClr val="FFCC66"/>
                </a:solidFill>
              </a:rPr>
              <a:t>b</a:t>
            </a:r>
            <a:r>
              <a:rPr lang="ru-RU" altLang="en-US" dirty="0" smtClean="0">
                <a:solidFill>
                  <a:schemeClr val="accent1">
                    <a:lumMod val="25000"/>
                  </a:schemeClr>
                </a:solidFill>
              </a:rPr>
              <a:t> </a:t>
            </a:r>
            <a:r>
              <a:rPr lang="ru-RU" altLang="en-US" dirty="0" smtClean="0"/>
              <a:t>- јавља </a:t>
            </a:r>
            <a:r>
              <a:rPr lang="sr-Cyrl-RS" altLang="en-US" dirty="0"/>
              <a:t>се </a:t>
            </a:r>
            <a:r>
              <a:rPr lang="ru-RU" altLang="en-US" dirty="0" smtClean="0"/>
              <a:t>тачно</a:t>
            </a:r>
            <a:r>
              <a:rPr lang="en-US" altLang="en-US" dirty="0" smtClean="0"/>
              <a:t> </a:t>
            </a:r>
            <a:r>
              <a:rPr lang="ru-RU" altLang="en-US" dirty="0" smtClean="0"/>
              <a:t>један </a:t>
            </a:r>
            <a:r>
              <a:rPr lang="ru-RU" altLang="en-US" dirty="0"/>
              <a:t>од </a:t>
            </a:r>
            <a:r>
              <a:rPr lang="ru-RU" altLang="en-US" dirty="0" smtClean="0"/>
              <a:t>израза: или </a:t>
            </a:r>
            <a:r>
              <a:rPr lang="ru-RU" altLang="en-US" dirty="0" smtClean="0">
                <a:solidFill>
                  <a:srgbClr val="FFCC66"/>
                </a:solidFill>
              </a:rPr>
              <a:t>а</a:t>
            </a:r>
            <a:r>
              <a:rPr lang="ru-RU" altLang="en-US" dirty="0" smtClean="0"/>
              <a:t> или </a:t>
            </a:r>
            <a:r>
              <a:rPr lang="en-US" altLang="en-US" dirty="0">
                <a:solidFill>
                  <a:srgbClr val="FFCC66"/>
                </a:solidFill>
              </a:rPr>
              <a:t>b</a:t>
            </a:r>
          </a:p>
          <a:p>
            <a:pPr marL="457200" indent="-457200" eaLnBrk="1" hangingPunct="1">
              <a:buFont typeface="+mj-lt"/>
              <a:buAutoNum type="arabicPeriod" startAt="3"/>
            </a:pPr>
            <a:endParaRPr lang="ru-RU" altLang="en-US" dirty="0" smtClean="0"/>
          </a:p>
          <a:p>
            <a:pPr marL="457200" indent="-457200" eaLnBrk="1" hangingPunct="1">
              <a:buFont typeface="+mj-lt"/>
              <a:buAutoNum type="arabicPeriod"/>
            </a:pPr>
            <a:endParaRPr lang="sr-Cyrl-RS" altLang="en-US" dirty="0"/>
          </a:p>
        </p:txBody>
      </p:sp>
    </p:spTree>
    <p:extLst>
      <p:ext uri="{BB962C8B-B14F-4D97-AF65-F5344CB8AC3E}">
        <p14:creationId xmlns:p14="http://schemas.microsoft.com/office/powerpoint/2010/main" val="36899794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sr-Cyrl-RS" altLang="en-US" dirty="0" smtClean="0">
                <a:solidFill>
                  <a:srgbClr val="FFFFFF"/>
                </a:solidFill>
              </a:rPr>
              <a:t>Захвалница</a:t>
            </a:r>
            <a:endParaRPr lang="en-GB" altLang="en-US" dirty="0" smtClean="0">
              <a:solidFill>
                <a:srgbClr val="FFFFFF"/>
              </a:solidFill>
            </a:endParaRPr>
          </a:p>
        </p:txBody>
      </p:sp>
      <p:sp>
        <p:nvSpPr>
          <p:cNvPr id="92163" name="Rectangle 3"/>
          <p:cNvSpPr>
            <a:spLocks noGrp="1" noChangeArrowheads="1"/>
          </p:cNvSpPr>
          <p:nvPr>
            <p:ph idx="1"/>
          </p:nvPr>
        </p:nvSpPr>
        <p:spPr>
          <a:xfrm>
            <a:off x="457200" y="1600200"/>
            <a:ext cx="8391525" cy="5257800"/>
          </a:xfrm>
        </p:spPr>
        <p:txBody>
          <a:bodyPr/>
          <a:lstStyle/>
          <a:p>
            <a:pPr marL="0" indent="0">
              <a:buFont typeface="Wingdings" pitchFamily="2" charset="2"/>
              <a:buNone/>
            </a:pPr>
            <a:r>
              <a:rPr lang="sr-Cyrl-RS" altLang="en-US" dirty="0" smtClean="0"/>
              <a:t>Делови материјала ове презентације су преузети из:</a:t>
            </a:r>
          </a:p>
          <a:p>
            <a:r>
              <a:rPr lang="sr-Cyrl-RS" altLang="en-US" dirty="0" smtClean="0"/>
              <a:t>Скрипте из предмета Увод у веб и интернет програмирање на Математичком факултету, аутор проф. др Филип Марић</a:t>
            </a:r>
          </a:p>
          <a:p>
            <a:r>
              <a:rPr lang="sr-Cyrl-RS" altLang="en-US" dirty="0" smtClean="0"/>
              <a:t>Скрипте из предмета Информатика на Универзитету </a:t>
            </a:r>
            <a:r>
              <a:rPr lang="en-US" altLang="en-US" dirty="0" smtClean="0"/>
              <a:t>Milano Bicocca</a:t>
            </a:r>
            <a:r>
              <a:rPr lang="sr-Cyrl-RS" altLang="en-US" dirty="0" smtClean="0"/>
              <a:t>,</a:t>
            </a:r>
            <a:r>
              <a:rPr lang="en-US" altLang="en-US" dirty="0" smtClean="0"/>
              <a:t> </a:t>
            </a:r>
            <a:r>
              <a:rPr lang="sr-Cyrl-RS" altLang="en-US" dirty="0" smtClean="0"/>
              <a:t>аутор </a:t>
            </a:r>
            <a:r>
              <a:rPr lang="en-US" altLang="en-US" dirty="0"/>
              <a:t>Mirko </a:t>
            </a:r>
            <a:r>
              <a:rPr lang="en-US" altLang="en-US" dirty="0" err="1"/>
              <a:t>Cesarini</a:t>
            </a:r>
            <a:r>
              <a:rPr lang="sr-Cyrl-RS" altLang="en-US" dirty="0" smtClean="0"/>
              <a:t>  </a:t>
            </a:r>
            <a:endParaRPr lang="en-US" altLang="en-US" dirty="0" smtClean="0"/>
          </a:p>
          <a:p>
            <a:r>
              <a:rPr lang="sr-Cyrl-RS" altLang="en-US" dirty="0" smtClean="0"/>
              <a:t>Књиге </a:t>
            </a:r>
            <a:r>
              <a:rPr lang="en-US" altLang="en-US" dirty="0"/>
              <a:t>Head First PHP &amp; MySQL</a:t>
            </a:r>
            <a:r>
              <a:rPr lang="sr-Cyrl-RS" altLang="en-US" dirty="0" smtClean="0"/>
              <a:t>, аутори</a:t>
            </a:r>
            <a:r>
              <a:rPr lang="en-US" altLang="en-US" dirty="0" smtClean="0"/>
              <a:t> Lynn </a:t>
            </a:r>
            <a:r>
              <a:rPr lang="en-US" altLang="en-US" dirty="0" err="1"/>
              <a:t>Beighley</a:t>
            </a:r>
            <a:r>
              <a:rPr lang="en-US" altLang="en-US" dirty="0"/>
              <a:t> </a:t>
            </a:r>
            <a:r>
              <a:rPr lang="sr-Cyrl-RS" altLang="en-US" dirty="0"/>
              <a:t>и</a:t>
            </a:r>
            <a:r>
              <a:rPr lang="en-US" altLang="en-US" dirty="0" smtClean="0"/>
              <a:t> </a:t>
            </a:r>
            <a:r>
              <a:rPr lang="en-US" altLang="en-US" dirty="0"/>
              <a:t>Michael Morrison</a:t>
            </a:r>
            <a:r>
              <a:rPr lang="sr-Cyrl-RS" altLang="en-US" dirty="0" smtClean="0"/>
              <a:t>, </a:t>
            </a:r>
            <a:r>
              <a:rPr lang="sr-Cyrl-RS" altLang="en-US" dirty="0"/>
              <a:t>издавач </a:t>
            </a:r>
            <a:r>
              <a:rPr lang="en-US" dirty="0"/>
              <a:t>O’Reilly</a:t>
            </a:r>
            <a:r>
              <a:rPr lang="sr-Cyrl-RS" dirty="0"/>
              <a:t>, </a:t>
            </a:r>
            <a:r>
              <a:rPr lang="sr-Cyrl-RS" dirty="0" smtClean="0"/>
              <a:t>2009.</a:t>
            </a:r>
            <a:r>
              <a:rPr lang="sr-Cyrl-RS" altLang="en-US" dirty="0" smtClean="0"/>
              <a:t> </a:t>
            </a:r>
            <a:endParaRPr lang="sr-Cyrl-RS" altLang="en-US" dirty="0"/>
          </a:p>
          <a:p>
            <a:r>
              <a:rPr lang="sr-Cyrl-RS" altLang="en-US" dirty="0" smtClean="0"/>
              <a:t>Књиге </a:t>
            </a:r>
            <a:r>
              <a:rPr lang="en-US" altLang="en-US" dirty="0"/>
              <a:t>Head First Servlets and </a:t>
            </a:r>
            <a:r>
              <a:rPr lang="en-US" altLang="en-US" dirty="0" smtClean="0"/>
              <a:t>JSP</a:t>
            </a:r>
            <a:r>
              <a:rPr lang="sr-Cyrl-RS" altLang="en-US" dirty="0" smtClean="0"/>
              <a:t>, аутори </a:t>
            </a:r>
            <a:r>
              <a:rPr lang="en-US" altLang="en-US" dirty="0"/>
              <a:t>Bryan Basham, Kathy </a:t>
            </a:r>
            <a:r>
              <a:rPr lang="en-US" altLang="en-US" dirty="0" smtClean="0"/>
              <a:t>Sierra</a:t>
            </a:r>
            <a:r>
              <a:rPr lang="sr-Cyrl-RS" altLang="en-US" dirty="0"/>
              <a:t> </a:t>
            </a:r>
            <a:r>
              <a:rPr lang="sr-Cyrl-RS" altLang="en-US" dirty="0" smtClean="0"/>
              <a:t>и</a:t>
            </a:r>
            <a:r>
              <a:rPr lang="en-US" altLang="en-US" dirty="0" smtClean="0"/>
              <a:t> </a:t>
            </a:r>
            <a:r>
              <a:rPr lang="en-US" altLang="en-US" dirty="0"/>
              <a:t>Bert </a:t>
            </a:r>
            <a:r>
              <a:rPr lang="en-US" altLang="en-US" dirty="0" smtClean="0"/>
              <a:t>Bates</a:t>
            </a:r>
            <a:r>
              <a:rPr lang="sr-Cyrl-RS" altLang="en-US" dirty="0" smtClean="0"/>
              <a:t>, издавач </a:t>
            </a:r>
            <a:r>
              <a:rPr lang="en-US" dirty="0" smtClean="0"/>
              <a:t>O’Reilly</a:t>
            </a:r>
            <a:r>
              <a:rPr lang="sr-Cyrl-RS" dirty="0" smtClean="0"/>
              <a:t>, 2008.</a:t>
            </a:r>
            <a:r>
              <a:rPr lang="sr-Cyrl-RS" altLang="en-US" dirty="0" smtClean="0"/>
              <a:t> </a:t>
            </a:r>
          </a:p>
          <a:p>
            <a:r>
              <a:rPr lang="sr-Cyrl-RS" altLang="en-US" dirty="0" smtClean="0"/>
              <a:t>Веб сајта „</a:t>
            </a:r>
            <a:r>
              <a:rPr lang="en-US" altLang="en-US" dirty="0" smtClean="0"/>
              <a:t>W3Schools</a:t>
            </a:r>
            <a:r>
              <a:rPr lang="sr-Cyrl-RS" altLang="en-US" dirty="0" smtClean="0"/>
              <a:t>“</a:t>
            </a:r>
            <a:r>
              <a:rPr lang="en-US" altLang="en-US" dirty="0" smtClean="0"/>
              <a:t>, </a:t>
            </a:r>
            <a:r>
              <a:rPr lang="sr-Cyrl-RS" altLang="en-US" dirty="0" smtClean="0"/>
              <a:t>на адреси </a:t>
            </a:r>
            <a:r>
              <a:rPr lang="en-US" altLang="en-US" dirty="0">
                <a:hlinkClick r:id="rId2"/>
              </a:rPr>
              <a:t>http://</a:t>
            </a:r>
            <a:r>
              <a:rPr lang="en-US" altLang="en-US" dirty="0" smtClean="0">
                <a:hlinkClick r:id="rId2"/>
              </a:rPr>
              <a:t>www.w3schools.com</a:t>
            </a:r>
            <a:r>
              <a:rPr lang="en-US" altLang="en-US" dirty="0" smtClean="0"/>
              <a:t> </a:t>
            </a:r>
            <a:endParaRPr lang="sr-Cyrl-RS" altLang="en-US" dirty="0" smtClean="0"/>
          </a:p>
          <a:p>
            <a:pPr marL="0" indent="0">
              <a:buFont typeface="Wingdings" pitchFamily="2" charset="2"/>
              <a:buNone/>
            </a:pPr>
            <a:endParaRPr lang="sr-Cyrl-RS" altLang="en-US" sz="1200" dirty="0" smtClean="0"/>
          </a:p>
          <a:p>
            <a:pPr marL="0" indent="0">
              <a:buFont typeface="Wingdings" pitchFamily="2" charset="2"/>
              <a:buNone/>
            </a:pPr>
            <a:endParaRPr lang="sr-Latn-CS" altLang="en-US" sz="1200" dirty="0" smtClean="0"/>
          </a:p>
          <a:p>
            <a:pPr marL="0" indent="0">
              <a:buFont typeface="Wingdings" pitchFamily="2" charset="2"/>
              <a:buNone/>
            </a:pPr>
            <a:endParaRPr lang="sr-Latn-CS" altLang="en-US" dirty="0" smtClean="0"/>
          </a:p>
        </p:txBody>
      </p:sp>
    </p:spTree>
    <p:extLst>
      <p:ext uri="{BB962C8B-B14F-4D97-AF65-F5344CB8AC3E}">
        <p14:creationId xmlns:p14="http://schemas.microsoft.com/office/powerpoint/2010/main" val="3557345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476375" y="333375"/>
            <a:ext cx="6980238" cy="1143000"/>
          </a:xfrm>
        </p:spPr>
        <p:txBody>
          <a:bodyPr/>
          <a:lstStyle/>
          <a:p>
            <a:pPr eaLnBrk="1" hangingPunct="1"/>
            <a:r>
              <a:rPr lang="sr-Cyrl-RS" altLang="en-US" sz="3200" dirty="0">
                <a:solidFill>
                  <a:srgbClr val="FFFFFF"/>
                </a:solidFill>
              </a:rPr>
              <a:t>Структура </a:t>
            </a:r>
            <a:r>
              <a:rPr lang="en-US" altLang="en-US" sz="3200" dirty="0" smtClean="0">
                <a:solidFill>
                  <a:srgbClr val="FFFFFF"/>
                </a:solidFill>
              </a:rPr>
              <a:t>PHP</a:t>
            </a:r>
            <a:r>
              <a:rPr lang="sr-Cyrl-RS" altLang="en-US" sz="3200" dirty="0" smtClean="0">
                <a:solidFill>
                  <a:srgbClr val="FFFFFF"/>
                </a:solidFill>
              </a:rPr>
              <a:t> програма (3)</a:t>
            </a:r>
            <a:endParaRPr lang="en-US" altLang="en-US" b="1" dirty="0" smtClean="0">
              <a:solidFill>
                <a:srgbClr val="FFFFFF"/>
              </a:solidFill>
            </a:endParaRPr>
          </a:p>
        </p:txBody>
      </p:sp>
      <p:sp>
        <p:nvSpPr>
          <p:cNvPr id="29701" name="Rectangle 3"/>
          <p:cNvSpPr>
            <a:spLocks noGrp="1" noChangeArrowheads="1"/>
          </p:cNvSpPr>
          <p:nvPr>
            <p:ph idx="1"/>
          </p:nvPr>
        </p:nvSpPr>
        <p:spPr>
          <a:xfrm>
            <a:off x="323529" y="1412875"/>
            <a:ext cx="8712522" cy="2168525"/>
          </a:xfrm>
        </p:spPr>
        <p:txBody>
          <a:bodyPr/>
          <a:lstStyle/>
          <a:p>
            <a:pPr eaLnBrk="1" hangingPunct="1"/>
            <a:r>
              <a:rPr lang="ru-RU" altLang="en-US" dirty="0"/>
              <a:t>PHP наредбе </a:t>
            </a:r>
            <a:r>
              <a:rPr lang="ru-RU" altLang="en-US" dirty="0" smtClean="0"/>
              <a:t>угнеждавају </a:t>
            </a:r>
            <a:r>
              <a:rPr lang="ru-RU" altLang="en-US" dirty="0"/>
              <a:t>се у </a:t>
            </a:r>
            <a:r>
              <a:rPr lang="ru-RU" altLang="en-US" dirty="0" smtClean="0"/>
              <a:t>заглавље </a:t>
            </a:r>
            <a:r>
              <a:rPr lang="ru-RU" altLang="en-US" dirty="0"/>
              <a:t>и/или </a:t>
            </a:r>
            <a:r>
              <a:rPr lang="ru-RU" altLang="en-US" dirty="0" smtClean="0"/>
              <a:t>тело веб </a:t>
            </a:r>
            <a:r>
              <a:rPr lang="ru-RU" altLang="en-US" dirty="0"/>
              <a:t>стране на следећи </a:t>
            </a:r>
            <a:r>
              <a:rPr lang="ru-RU" altLang="en-US" dirty="0" smtClean="0"/>
              <a:t>начин</a:t>
            </a:r>
            <a:r>
              <a:rPr lang="en-US" altLang="en-US" dirty="0"/>
              <a:t>:</a:t>
            </a:r>
            <a:endParaRPr lang="ru-RU" altLang="en-US" dirty="0" smtClean="0"/>
          </a:p>
          <a:p>
            <a:pPr marL="400050" lvl="1" indent="0" eaLnBrk="1" hangingPunct="1">
              <a:spcBef>
                <a:spcPts val="0"/>
              </a:spcBef>
              <a:buNone/>
            </a:pPr>
            <a:r>
              <a:rPr lang="en-US" altLang="en-US" sz="2200" dirty="0">
                <a:solidFill>
                  <a:srgbClr val="C00000"/>
                </a:solidFill>
              </a:rPr>
              <a:t>&lt;?</a:t>
            </a:r>
            <a:r>
              <a:rPr lang="en-US" altLang="en-US" sz="2200" dirty="0" err="1">
                <a:solidFill>
                  <a:srgbClr val="C00000"/>
                </a:solidFill>
              </a:rPr>
              <a:t>php</a:t>
            </a:r>
            <a:endParaRPr lang="en-US" altLang="en-US" sz="2200" dirty="0">
              <a:solidFill>
                <a:srgbClr val="C00000"/>
              </a:solidFill>
            </a:endParaRPr>
          </a:p>
          <a:p>
            <a:pPr marL="400050" lvl="1" indent="0" eaLnBrk="1" hangingPunct="1">
              <a:spcBef>
                <a:spcPts val="0"/>
              </a:spcBef>
              <a:buNone/>
            </a:pPr>
            <a:r>
              <a:rPr lang="en-US" altLang="en-US" sz="2200" dirty="0" smtClean="0"/>
              <a:t>    </a:t>
            </a:r>
            <a:r>
              <a:rPr lang="en-US" altLang="en-US" sz="2200" dirty="0" smtClean="0">
                <a:solidFill>
                  <a:srgbClr val="FFCC66"/>
                </a:solidFill>
              </a:rPr>
              <a:t>PHP</a:t>
            </a:r>
            <a:r>
              <a:rPr lang="sr-Cyrl-RS" altLang="en-US" sz="2200" dirty="0" smtClean="0">
                <a:solidFill>
                  <a:srgbClr val="FFCC66"/>
                </a:solidFill>
              </a:rPr>
              <a:t> </a:t>
            </a:r>
            <a:r>
              <a:rPr lang="sr-Cyrl-RS" altLang="en-US" sz="2200" dirty="0">
                <a:solidFill>
                  <a:srgbClr val="FFCC66"/>
                </a:solidFill>
              </a:rPr>
              <a:t>наредбе</a:t>
            </a:r>
          </a:p>
          <a:p>
            <a:pPr marL="400050" lvl="1" indent="0" eaLnBrk="1" hangingPunct="1">
              <a:spcBef>
                <a:spcPts val="0"/>
              </a:spcBef>
              <a:buNone/>
            </a:pPr>
            <a:r>
              <a:rPr lang="sr-Cyrl-RS" altLang="en-US" sz="2200" dirty="0" smtClean="0">
                <a:solidFill>
                  <a:srgbClr val="C00000"/>
                </a:solidFill>
              </a:rPr>
              <a:t>?&gt;</a:t>
            </a:r>
            <a:endParaRPr lang="sr-Cyrl-RS" altLang="en-US" sz="2200" dirty="0">
              <a:solidFill>
                <a:srgbClr val="C00000"/>
              </a:solidFill>
            </a:endParaRPr>
          </a:p>
          <a:p>
            <a:pPr eaLnBrk="1" hangingPunct="1"/>
            <a:r>
              <a:rPr lang="ru-RU" altLang="en-US" dirty="0"/>
              <a:t>Уколико нека </a:t>
            </a:r>
            <a:r>
              <a:rPr lang="sr-Cyrl-RS" altLang="en-US" dirty="0" smtClean="0"/>
              <a:t>веб </a:t>
            </a:r>
            <a:r>
              <a:rPr lang="ru-RU" altLang="en-US" dirty="0" smtClean="0"/>
              <a:t>страна </a:t>
            </a:r>
            <a:r>
              <a:rPr lang="ru-RU" altLang="en-US" dirty="0"/>
              <a:t>садржи PHP скрипту, требало би да </a:t>
            </a:r>
            <a:r>
              <a:rPr lang="ru-RU" altLang="en-US" dirty="0" smtClean="0"/>
              <a:t>датотека на серверу има </a:t>
            </a:r>
            <a:r>
              <a:rPr lang="ru-RU" altLang="en-US" dirty="0"/>
              <a:t>наставак .php, како би веб сервер био </a:t>
            </a:r>
            <a:r>
              <a:rPr lang="ru-RU" altLang="en-US" dirty="0" smtClean="0"/>
              <a:t>информисан</a:t>
            </a:r>
          </a:p>
          <a:p>
            <a:pPr eaLnBrk="1" hangingPunct="1"/>
            <a:r>
              <a:rPr lang="ru-RU" altLang="en-US" dirty="0"/>
              <a:t>У PHP датотеци, блок који је окружен </a:t>
            </a:r>
            <a:r>
              <a:rPr lang="sr-Latn-RS" altLang="en-US" dirty="0" smtClean="0"/>
              <a:t>PHP </a:t>
            </a:r>
            <a:r>
              <a:rPr lang="sr-Cyrl-RS" altLang="en-US" dirty="0" smtClean="0"/>
              <a:t>елементима (нпр. блок између</a:t>
            </a:r>
            <a:r>
              <a:rPr lang="ru-RU" altLang="en-US" dirty="0" smtClean="0"/>
              <a:t> </a:t>
            </a:r>
            <a:r>
              <a:rPr lang="ru-RU" altLang="en-US" dirty="0">
                <a:solidFill>
                  <a:srgbClr val="C00000"/>
                </a:solidFill>
              </a:rPr>
              <a:t>&lt;?</a:t>
            </a:r>
            <a:r>
              <a:rPr lang="ru-RU" altLang="en-US" dirty="0" smtClean="0">
                <a:solidFill>
                  <a:srgbClr val="C00000"/>
                </a:solidFill>
              </a:rPr>
              <a:t>php </a:t>
            </a:r>
            <a:r>
              <a:rPr lang="ru-RU" altLang="en-US" dirty="0" smtClean="0"/>
              <a:t>и </a:t>
            </a:r>
            <a:r>
              <a:rPr lang="ru-RU" altLang="en-US" dirty="0" smtClean="0">
                <a:solidFill>
                  <a:srgbClr val="C00000"/>
                </a:solidFill>
              </a:rPr>
              <a:t>?&gt;</a:t>
            </a:r>
            <a:r>
              <a:rPr lang="ru-RU" altLang="en-US" dirty="0" smtClean="0"/>
              <a:t>), </a:t>
            </a:r>
            <a:r>
              <a:rPr lang="ru-RU" altLang="en-US" dirty="0"/>
              <a:t>се сматра PHP кодом и извршава се помоћу PHP </a:t>
            </a:r>
            <a:r>
              <a:rPr lang="ru-RU" altLang="en-US" dirty="0" smtClean="0"/>
              <a:t>интерпретатора, </a:t>
            </a:r>
            <a:r>
              <a:rPr lang="ru-RU" altLang="en-US" dirty="0"/>
              <a:t>док се </a:t>
            </a:r>
            <a:r>
              <a:rPr lang="ru-RU" altLang="en-US" dirty="0" smtClean="0"/>
              <a:t>остатак датотеке сматра обичним текстом </a:t>
            </a:r>
            <a:r>
              <a:rPr lang="ru-RU" altLang="en-US" dirty="0"/>
              <a:t>који </a:t>
            </a:r>
            <a:r>
              <a:rPr lang="ru-RU" altLang="en-US" dirty="0" smtClean="0"/>
              <a:t>се једноставно испише </a:t>
            </a:r>
            <a:r>
              <a:rPr lang="ru-RU" altLang="en-US" dirty="0"/>
              <a:t>на </a:t>
            </a:r>
            <a:r>
              <a:rPr lang="ru-RU" altLang="en-US" dirty="0" smtClean="0"/>
              <a:t>излаз</a:t>
            </a:r>
            <a:r>
              <a:rPr lang="ru-RU" altLang="en-US" dirty="0"/>
              <a:t>, без </a:t>
            </a:r>
            <a:r>
              <a:rPr lang="ru-RU" altLang="en-US" dirty="0" smtClean="0"/>
              <a:t>додатног интерпретирања </a:t>
            </a:r>
            <a:endParaRPr lang="sr-Cyrl-RS" altLang="en-US" dirty="0"/>
          </a:p>
        </p:txBody>
      </p:sp>
    </p:spTree>
    <p:extLst>
      <p:ext uri="{BB962C8B-B14F-4D97-AF65-F5344CB8AC3E}">
        <p14:creationId xmlns:p14="http://schemas.microsoft.com/office/powerpoint/2010/main" val="821398239"/>
      </p:ext>
    </p:extLst>
  </p:cSld>
  <p:clrMapOvr>
    <a:masterClrMapping/>
  </p:clrMapOvr>
  <p:timing>
    <p:tnLst>
      <p:par>
        <p:cTn id="1" dur="indefinite" restart="never" nodeType="tmRoot"/>
      </p:par>
    </p:tnLst>
  </p:timing>
</p:sld>
</file>

<file path=ppt/theme/theme1.xml><?xml version="1.0" encoding="utf-8"?>
<a:theme xmlns:a="http://schemas.openxmlformats.org/drawingml/2006/main" name="5_Watermark">
  <a:themeElements>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2_Waterm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2_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2_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2_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2_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2_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2_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2_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2_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8561</TotalTime>
  <Words>4074</Words>
  <Application>Microsoft Office PowerPoint</Application>
  <PresentationFormat>On-screen Show (4:3)</PresentationFormat>
  <Paragraphs>752</Paragraphs>
  <Slides>80</Slides>
  <Notes>0</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5_Watermark</vt:lpstr>
      <vt:lpstr>Интернет програмирање</vt:lpstr>
      <vt:lpstr>PHP </vt:lpstr>
      <vt:lpstr>PHP</vt:lpstr>
      <vt:lpstr>Извршавање PHP-a</vt:lpstr>
      <vt:lpstr>Извршавање PHP-a (2)</vt:lpstr>
      <vt:lpstr>Структура PHP програма</vt:lpstr>
      <vt:lpstr>Структура PHP програма (2)</vt:lpstr>
      <vt:lpstr>Структура PHP програма (2)</vt:lpstr>
      <vt:lpstr>Структура PHP програма (3)</vt:lpstr>
      <vt:lpstr>Структура PHP програма (4)</vt:lpstr>
      <vt:lpstr>Основна синтакса PHP </vt:lpstr>
      <vt:lpstr>Коментари</vt:lpstr>
      <vt:lpstr>Кључне речи</vt:lpstr>
      <vt:lpstr>Променљиве</vt:lpstr>
      <vt:lpstr>Променљиве (2)</vt:lpstr>
      <vt:lpstr>Променљиве (3)</vt:lpstr>
      <vt:lpstr>Променљиве (3)</vt:lpstr>
      <vt:lpstr>Испис променљивих </vt:lpstr>
      <vt:lpstr>Испис променљивих (2)</vt:lpstr>
      <vt:lpstr>Испис променљивих (3)</vt:lpstr>
      <vt:lpstr>Испитивање променљивих</vt:lpstr>
      <vt:lpstr>Испитивање променљивих (2)</vt:lpstr>
      <vt:lpstr>Испитивање променљивих (2)</vt:lpstr>
      <vt:lpstr>Испитивање променљивих (3)</vt:lpstr>
      <vt:lpstr>Испитивање променљивих (4)</vt:lpstr>
      <vt:lpstr>Испитивање променљивих (5)</vt:lpstr>
      <vt:lpstr>Испитивање променљивих (5)</vt:lpstr>
      <vt:lpstr>Константе</vt:lpstr>
      <vt:lpstr>Константе (2)</vt:lpstr>
      <vt:lpstr>Константе (3)</vt:lpstr>
      <vt:lpstr>Изрази</vt:lpstr>
      <vt:lpstr>Изрази (2)</vt:lpstr>
      <vt:lpstr>Изрази (3)</vt:lpstr>
      <vt:lpstr>Изрази (4)</vt:lpstr>
      <vt:lpstr>Изрази (5)</vt:lpstr>
      <vt:lpstr>Изрази (6)</vt:lpstr>
      <vt:lpstr>Изрази (7)</vt:lpstr>
      <vt:lpstr>Изрази (8)</vt:lpstr>
      <vt:lpstr>Изрази (9)</vt:lpstr>
      <vt:lpstr>Изрази (10)</vt:lpstr>
      <vt:lpstr>Наредбе</vt:lpstr>
      <vt:lpstr>Наредбе гранања</vt:lpstr>
      <vt:lpstr>Наредбе гранања (2)</vt:lpstr>
      <vt:lpstr>Наредбе гранања (3)</vt:lpstr>
      <vt:lpstr>Наредбе гранања (4)</vt:lpstr>
      <vt:lpstr>Наредбе гранања (5)</vt:lpstr>
      <vt:lpstr>Наредбе гранања (6)</vt:lpstr>
      <vt:lpstr>Наредбе циклуса</vt:lpstr>
      <vt:lpstr>Наредбе циклуса (2)</vt:lpstr>
      <vt:lpstr>Наредбе циклуса (3)</vt:lpstr>
      <vt:lpstr>Наредбе циклуса (4)</vt:lpstr>
      <vt:lpstr>Наредбе циклуса (5)</vt:lpstr>
      <vt:lpstr>Низови</vt:lpstr>
      <vt:lpstr>Низови (2)</vt:lpstr>
      <vt:lpstr>Низови (3)</vt:lpstr>
      <vt:lpstr>Низови (4)</vt:lpstr>
      <vt:lpstr>Низови (5)</vt:lpstr>
      <vt:lpstr>Низови (6)</vt:lpstr>
      <vt:lpstr>Низови (7)</vt:lpstr>
      <vt:lpstr>Низови (8)</vt:lpstr>
      <vt:lpstr>Низови (9)</vt:lpstr>
      <vt:lpstr>Низови (10)</vt:lpstr>
      <vt:lpstr>Низови (11)</vt:lpstr>
      <vt:lpstr>Низови (12)</vt:lpstr>
      <vt:lpstr>Низови (13)</vt:lpstr>
      <vt:lpstr>Низови (14)</vt:lpstr>
      <vt:lpstr>Функције</vt:lpstr>
      <vt:lpstr>Функције (2)</vt:lpstr>
      <vt:lpstr>Функције (3)</vt:lpstr>
      <vt:lpstr>Функције (4)</vt:lpstr>
      <vt:lpstr>Функције (5)</vt:lpstr>
      <vt:lpstr>Функције (6)</vt:lpstr>
      <vt:lpstr>Функције (7)</vt:lpstr>
      <vt:lpstr>Функције и опсези важења</vt:lpstr>
      <vt:lpstr>Функције и опсези важења (2)</vt:lpstr>
      <vt:lpstr>Функције и опсези важења (3)</vt:lpstr>
      <vt:lpstr>Функције и опсези важења (4)</vt:lpstr>
      <vt:lpstr>Функције и опсези важења (5)</vt:lpstr>
      <vt:lpstr>Функције и опсези важења (6)</vt:lpstr>
      <vt:lpstr>Захвалница</vt:lpstr>
    </vt:vector>
  </TitlesOfParts>
  <Company>Matf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OOP</dc:subject>
  <dc:creator>Vladimir Filipovic</dc:creator>
  <cp:lastModifiedBy>Vladimir Filipovic</cp:lastModifiedBy>
  <cp:revision>571</cp:revision>
  <dcterms:created xsi:type="dcterms:W3CDTF">1601-01-01T00:00:00Z</dcterms:created>
  <dcterms:modified xsi:type="dcterms:W3CDTF">2016-11-05T09:56:13Z</dcterms:modified>
</cp:coreProperties>
</file>